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76" r:id="rId3"/>
    <p:sldId id="277" r:id="rId4"/>
    <p:sldId id="270" r:id="rId5"/>
    <p:sldId id="273" r:id="rId6"/>
    <p:sldId id="271" r:id="rId7"/>
    <p:sldId id="278" r:id="rId8"/>
    <p:sldId id="272" r:id="rId9"/>
    <p:sldId id="279" r:id="rId10"/>
    <p:sldId id="262" r:id="rId11"/>
    <p:sldId id="261" r:id="rId12"/>
    <p:sldId id="260" r:id="rId13"/>
    <p:sldId id="263" r:id="rId14"/>
    <p:sldId id="264" r:id="rId15"/>
    <p:sldId id="265" r:id="rId16"/>
    <p:sldId id="266" r:id="rId17"/>
    <p:sldId id="268" r:id="rId18"/>
    <p:sldId id="269" r:id="rId19"/>
    <p:sldId id="256" r:id="rId20"/>
    <p:sldId id="257" r:id="rId21"/>
    <p:sldId id="259" r:id="rId22"/>
    <p:sldId id="280" r:id="rId23"/>
    <p:sldId id="27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79631164525487"/>
          <c:y val="8.9572426757466128E-2"/>
          <c:w val="0.62769516791170332"/>
          <c:h val="0.85271752321282424"/>
        </c:manualLayout>
      </c:layout>
      <c:lineChart>
        <c:grouping val="standard"/>
        <c:varyColors val="0"/>
        <c:ser>
          <c:idx val="0"/>
          <c:order val="0"/>
          <c:tx>
            <c:strRef>
              <c:f>'Temp (C)'!$A$46</c:f>
              <c:strCache>
                <c:ptCount val="1"/>
                <c:pt idx="0">
                  <c:v>Bly 4 SE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(C)'!$B$46:$M$46</c:f>
              <c:numCache>
                <c:formatCode>0.00</c:formatCode>
                <c:ptCount val="12"/>
                <c:pt idx="0">
                  <c:v>-1.9047619047619355E-2</c:v>
                </c:pt>
                <c:pt idx="1">
                  <c:v>1.2674603174603127</c:v>
                </c:pt>
                <c:pt idx="2">
                  <c:v>3.8206349206349208</c:v>
                </c:pt>
                <c:pt idx="3">
                  <c:v>6.1595238095238098</c:v>
                </c:pt>
                <c:pt idx="4">
                  <c:v>11.577777777777769</c:v>
                </c:pt>
                <c:pt idx="5">
                  <c:v>15.004761904761905</c:v>
                </c:pt>
                <c:pt idx="6">
                  <c:v>20.455555555555552</c:v>
                </c:pt>
                <c:pt idx="7">
                  <c:v>18.541269841269763</c:v>
                </c:pt>
                <c:pt idx="8">
                  <c:v>14.333333333333332</c:v>
                </c:pt>
                <c:pt idx="9">
                  <c:v>8.3595238095238447</c:v>
                </c:pt>
                <c:pt idx="10">
                  <c:v>2.740476190476191</c:v>
                </c:pt>
                <c:pt idx="11">
                  <c:v>-1.143650793650794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'Temp (C)'!$A$47</c:f>
              <c:strCache>
                <c:ptCount val="1"/>
                <c:pt idx="0">
                  <c:v>Hart Mountain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diamond"/>
            <c:size val="8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(C)'!$B$47:$M$47</c:f>
              <c:numCache>
                <c:formatCode>0.00</c:formatCode>
                <c:ptCount val="12"/>
                <c:pt idx="0">
                  <c:v>-0.51825396825396608</c:v>
                </c:pt>
                <c:pt idx="1">
                  <c:v>-0.865079365079365</c:v>
                </c:pt>
                <c:pt idx="2">
                  <c:v>2.4007936507936516</c:v>
                </c:pt>
                <c:pt idx="3">
                  <c:v>3.9198412698412621</c:v>
                </c:pt>
                <c:pt idx="4">
                  <c:v>9.0817460317460679</c:v>
                </c:pt>
                <c:pt idx="5">
                  <c:v>13.471428571428572</c:v>
                </c:pt>
                <c:pt idx="6">
                  <c:v>19.616666666666728</c:v>
                </c:pt>
                <c:pt idx="7">
                  <c:v>17.388888888888893</c:v>
                </c:pt>
                <c:pt idx="8">
                  <c:v>13.502777777777775</c:v>
                </c:pt>
                <c:pt idx="9">
                  <c:v>8.0277777777777679</c:v>
                </c:pt>
                <c:pt idx="10">
                  <c:v>1.6046296296296299</c:v>
                </c:pt>
                <c:pt idx="11">
                  <c:v>-2.0722222222222224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'Temp (C)'!$A$48</c:f>
              <c:strCache>
                <c:ptCount val="1"/>
                <c:pt idx="0">
                  <c:v>McDermitt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(C)'!$B$48:$M$48</c:f>
              <c:numCache>
                <c:formatCode>0.00</c:formatCode>
                <c:ptCount val="12"/>
                <c:pt idx="0">
                  <c:v>-2.5777777777777886</c:v>
                </c:pt>
                <c:pt idx="1">
                  <c:v>-0.32698412698412876</c:v>
                </c:pt>
                <c:pt idx="2">
                  <c:v>4.0047619047619074</c:v>
                </c:pt>
                <c:pt idx="3">
                  <c:v>6.3293650793650755</c:v>
                </c:pt>
                <c:pt idx="4">
                  <c:v>12.206481481481481</c:v>
                </c:pt>
                <c:pt idx="5">
                  <c:v>16.56904761904762</c:v>
                </c:pt>
                <c:pt idx="6">
                  <c:v>22.168253968253968</c:v>
                </c:pt>
                <c:pt idx="7">
                  <c:v>19.687301587301583</c:v>
                </c:pt>
                <c:pt idx="8">
                  <c:v>14.31587301587302</c:v>
                </c:pt>
                <c:pt idx="9">
                  <c:v>7.4293650793650778</c:v>
                </c:pt>
                <c:pt idx="10">
                  <c:v>2.1706349206349209</c:v>
                </c:pt>
                <c:pt idx="11">
                  <c:v>-2.9365079365079372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'Temp (C)'!$A$49</c:f>
              <c:strCache>
                <c:ptCount val="1"/>
                <c:pt idx="0">
                  <c:v>Paradise Valley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(C)'!$B$49:$M$49</c:f>
              <c:numCache>
                <c:formatCode>0.00</c:formatCode>
                <c:ptCount val="12"/>
                <c:pt idx="0">
                  <c:v>-1.5222222222222226</c:v>
                </c:pt>
                <c:pt idx="1">
                  <c:v>0.33174603174603201</c:v>
                </c:pt>
                <c:pt idx="2">
                  <c:v>5.1841269841269755</c:v>
                </c:pt>
                <c:pt idx="3">
                  <c:v>7.7047619047619094</c:v>
                </c:pt>
                <c:pt idx="4">
                  <c:v>12.966666666666715</c:v>
                </c:pt>
                <c:pt idx="5">
                  <c:v>17.173809523809531</c:v>
                </c:pt>
                <c:pt idx="6">
                  <c:v>22.71666666666669</c:v>
                </c:pt>
                <c:pt idx="7">
                  <c:v>20.673015873015878</c:v>
                </c:pt>
                <c:pt idx="8">
                  <c:v>15.764285714285716</c:v>
                </c:pt>
                <c:pt idx="9">
                  <c:v>9.4190476190476762</c:v>
                </c:pt>
                <c:pt idx="10">
                  <c:v>3.0083333333333342</c:v>
                </c:pt>
                <c:pt idx="11">
                  <c:v>-1.8825396825396778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'Temp (C)'!$A$50</c:f>
              <c:strCache>
                <c:ptCount val="1"/>
                <c:pt idx="0">
                  <c:v>Fields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(C)'!$B$50:$M$50</c:f>
              <c:numCache>
                <c:formatCode>0.00</c:formatCode>
                <c:ptCount val="12"/>
                <c:pt idx="0">
                  <c:v>-0.32742539803357373</c:v>
                </c:pt>
                <c:pt idx="1">
                  <c:v>1.5593533279557541</c:v>
                </c:pt>
                <c:pt idx="2">
                  <c:v>5.6810586011640192</c:v>
                </c:pt>
                <c:pt idx="3">
                  <c:v>7.6985890769853578</c:v>
                </c:pt>
                <c:pt idx="4">
                  <c:v>13.683266938800452</c:v>
                </c:pt>
                <c:pt idx="5">
                  <c:v>18.365882428934491</c:v>
                </c:pt>
                <c:pt idx="6">
                  <c:v>24.654015612731691</c:v>
                </c:pt>
                <c:pt idx="7">
                  <c:v>22.701799400170966</c:v>
                </c:pt>
                <c:pt idx="8">
                  <c:v>17.018926915311152</c:v>
                </c:pt>
                <c:pt idx="9">
                  <c:v>10.466318703561273</c:v>
                </c:pt>
                <c:pt idx="10">
                  <c:v>4.0062644942180361</c:v>
                </c:pt>
                <c:pt idx="11">
                  <c:v>-0.55444104673568972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'Temp (C)'!$A$51</c:f>
              <c:strCache>
                <c:ptCount val="1"/>
                <c:pt idx="0">
                  <c:v>Rome 2NW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(C)'!$B$51:$M$51</c:f>
              <c:numCache>
                <c:formatCode>0.0</c:formatCode>
                <c:ptCount val="12"/>
                <c:pt idx="0">
                  <c:v>-1.1593253968253958</c:v>
                </c:pt>
                <c:pt idx="1">
                  <c:v>0.1017857142857147</c:v>
                </c:pt>
                <c:pt idx="2">
                  <c:v>3.8525793650793627</c:v>
                </c:pt>
                <c:pt idx="3">
                  <c:v>6.0283730158730346</c:v>
                </c:pt>
                <c:pt idx="4">
                  <c:v>11.458167989417989</c:v>
                </c:pt>
                <c:pt idx="5">
                  <c:v>15.554761904761904</c:v>
                </c:pt>
                <c:pt idx="6">
                  <c:v>21.239285714285735</c:v>
                </c:pt>
                <c:pt idx="7">
                  <c:v>19.072619047618989</c:v>
                </c:pt>
                <c:pt idx="8">
                  <c:v>14.479067460317458</c:v>
                </c:pt>
                <c:pt idx="9">
                  <c:v>8.3089285714285683</c:v>
                </c:pt>
                <c:pt idx="10">
                  <c:v>2.3810185185185189</c:v>
                </c:pt>
                <c:pt idx="11">
                  <c:v>-2.0087301587301676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07328"/>
        <c:axId val="107909504"/>
      </c:lineChart>
      <c:catAx>
        <c:axId val="10790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107909504"/>
        <c:crossesAt val="-5"/>
        <c:auto val="1"/>
        <c:lblAlgn val="ctr"/>
        <c:lblOffset val="100"/>
        <c:noMultiLvlLbl val="0"/>
      </c:catAx>
      <c:valAx>
        <c:axId val="107909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1"/>
                </a:pPr>
                <a:r>
                  <a:rPr lang="en-US" sz="1500" b="1" dirty="0"/>
                  <a:t>Mean Temperature (°C)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10790732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300" b="1" i="0" baseline="0"/>
            </a:pPr>
            <a:endParaRPr lang="en-US"/>
          </a:p>
        </c:txPr>
      </c:legendEntry>
      <c:layout>
        <c:manualLayout>
          <c:xMode val="edge"/>
          <c:yMode val="edge"/>
          <c:x val="0.48129345673896023"/>
          <c:y val="0.59569677945662192"/>
          <c:w val="0.15174747893355436"/>
          <c:h val="0.277074909555224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04702537182851E-2"/>
          <c:y val="2.6335554209569959E-2"/>
          <c:w val="0.76305741469816268"/>
          <c:h val="0.91219698499226054"/>
        </c:manualLayout>
      </c:layout>
      <c:lineChart>
        <c:grouping val="standard"/>
        <c:varyColors val="0"/>
        <c:ser>
          <c:idx val="0"/>
          <c:order val="0"/>
          <c:tx>
            <c:strRef>
              <c:f>'Precip (cm)'!$A$45</c:f>
              <c:strCache>
                <c:ptCount val="1"/>
                <c:pt idx="0">
                  <c:v>Bly 4 SE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(cm)'!$B$45:$M$45</c:f>
              <c:numCache>
                <c:formatCode>0.00</c:formatCode>
                <c:ptCount val="12"/>
                <c:pt idx="0">
                  <c:v>3.6612285714285711</c:v>
                </c:pt>
                <c:pt idx="1">
                  <c:v>3.3056285714285707</c:v>
                </c:pt>
                <c:pt idx="2">
                  <c:v>3.3781999999999988</c:v>
                </c:pt>
                <c:pt idx="3">
                  <c:v>4.1002857142857065</c:v>
                </c:pt>
                <c:pt idx="4">
                  <c:v>4.0168285714285705</c:v>
                </c:pt>
                <c:pt idx="5">
                  <c:v>2.9427714285714286</c:v>
                </c:pt>
                <c:pt idx="6">
                  <c:v>0.84545714285714257</c:v>
                </c:pt>
                <c:pt idx="7">
                  <c:v>1.0486571428571441</c:v>
                </c:pt>
                <c:pt idx="8">
                  <c:v>0.9506857142857168</c:v>
                </c:pt>
                <c:pt idx="9">
                  <c:v>3.0225999999999997</c:v>
                </c:pt>
                <c:pt idx="10">
                  <c:v>4.8259999999999845</c:v>
                </c:pt>
                <c:pt idx="11">
                  <c:v>6.6729428571428455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'Precip (cm)'!$A$46</c:f>
              <c:strCache>
                <c:ptCount val="1"/>
                <c:pt idx="0">
                  <c:v>Hart Mountain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(cm)'!$B$46:$M$46</c:f>
              <c:numCache>
                <c:formatCode>0.00</c:formatCode>
                <c:ptCount val="12"/>
                <c:pt idx="0">
                  <c:v>2.0900571428571442</c:v>
                </c:pt>
                <c:pt idx="1">
                  <c:v>2.2787428571428592</c:v>
                </c:pt>
                <c:pt idx="2">
                  <c:v>2.2279428571428612</c:v>
                </c:pt>
                <c:pt idx="3">
                  <c:v>4.0785142857142862</c:v>
                </c:pt>
                <c:pt idx="4">
                  <c:v>5.5553428571428567</c:v>
                </c:pt>
                <c:pt idx="5">
                  <c:v>2.8556857142857059</c:v>
                </c:pt>
                <c:pt idx="6">
                  <c:v>0.56242857142857394</c:v>
                </c:pt>
                <c:pt idx="7">
                  <c:v>1.0196285714285713</c:v>
                </c:pt>
                <c:pt idx="8">
                  <c:v>1.3758333333333335</c:v>
                </c:pt>
                <c:pt idx="9">
                  <c:v>2.572657142857143</c:v>
                </c:pt>
                <c:pt idx="10">
                  <c:v>3.1060571428571442</c:v>
                </c:pt>
                <c:pt idx="11">
                  <c:v>1.8106571428571441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'Precip (cm)'!$A$47</c:f>
              <c:strCache>
                <c:ptCount val="1"/>
                <c:pt idx="0">
                  <c:v>McDermitt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(cm)'!$B$47:$M$47</c:f>
              <c:numCache>
                <c:formatCode>0.00</c:formatCode>
                <c:ptCount val="12"/>
                <c:pt idx="0">
                  <c:v>1.1647714285714301</c:v>
                </c:pt>
                <c:pt idx="1">
                  <c:v>1.2736285714285713</c:v>
                </c:pt>
                <c:pt idx="2">
                  <c:v>1.0232571428571429</c:v>
                </c:pt>
                <c:pt idx="3">
                  <c:v>2.3912285714285639</c:v>
                </c:pt>
                <c:pt idx="4">
                  <c:v>2.4492857142857143</c:v>
                </c:pt>
                <c:pt idx="5">
                  <c:v>2.2134285714285715</c:v>
                </c:pt>
                <c:pt idx="6">
                  <c:v>0.59145714285713946</c:v>
                </c:pt>
                <c:pt idx="7">
                  <c:v>0.67128571428571682</c:v>
                </c:pt>
                <c:pt idx="8">
                  <c:v>0.97608571428571644</c:v>
                </c:pt>
                <c:pt idx="9">
                  <c:v>1.7925142857142824</c:v>
                </c:pt>
                <c:pt idx="10">
                  <c:v>1.8251714285714284</c:v>
                </c:pt>
                <c:pt idx="11">
                  <c:v>1.7163142857142817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'Precip (cm)'!$A$48</c:f>
              <c:strCache>
                <c:ptCount val="1"/>
                <c:pt idx="0">
                  <c:v>Paradise Valley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(cm)'!$B$48:$M$48</c:f>
              <c:numCache>
                <c:formatCode>0.00</c:formatCode>
                <c:ptCount val="12"/>
                <c:pt idx="0">
                  <c:v>2.9863142857142857</c:v>
                </c:pt>
                <c:pt idx="1">
                  <c:v>2.5835428571428602</c:v>
                </c:pt>
                <c:pt idx="2">
                  <c:v>1.8650857142857185</c:v>
                </c:pt>
                <c:pt idx="3">
                  <c:v>2.4638</c:v>
                </c:pt>
                <c:pt idx="4">
                  <c:v>2.0537714285714292</c:v>
                </c:pt>
                <c:pt idx="5">
                  <c:v>1.1466285714285758</c:v>
                </c:pt>
                <c:pt idx="6">
                  <c:v>0.28665714285714289</c:v>
                </c:pt>
                <c:pt idx="7">
                  <c:v>0.70757142857142863</c:v>
                </c:pt>
                <c:pt idx="8">
                  <c:v>0.254</c:v>
                </c:pt>
                <c:pt idx="9">
                  <c:v>2.0646571428571452</c:v>
                </c:pt>
                <c:pt idx="10">
                  <c:v>1.6909142857142858</c:v>
                </c:pt>
                <c:pt idx="11">
                  <c:v>5.1634571428571405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'Precip (cm)'!$A$49</c:f>
              <c:strCache>
                <c:ptCount val="1"/>
                <c:pt idx="0">
                  <c:v>Fields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(cm)'!$B$49:$M$49</c:f>
              <c:numCache>
                <c:formatCode>0.00</c:formatCode>
                <c:ptCount val="12"/>
                <c:pt idx="0">
                  <c:v>1.1610529549133779</c:v>
                </c:pt>
                <c:pt idx="1">
                  <c:v>0.78838671244425451</c:v>
                </c:pt>
                <c:pt idx="2">
                  <c:v>0.99955436557654886</c:v>
                </c:pt>
                <c:pt idx="3">
                  <c:v>1.5400720756606303</c:v>
                </c:pt>
                <c:pt idx="4">
                  <c:v>2.2131382700470565</c:v>
                </c:pt>
                <c:pt idx="5">
                  <c:v>1.0480847638151791</c:v>
                </c:pt>
                <c:pt idx="6">
                  <c:v>1.0343480428106095</c:v>
                </c:pt>
                <c:pt idx="7">
                  <c:v>0.27260742725979031</c:v>
                </c:pt>
                <c:pt idx="8">
                  <c:v>0.53645237474323648</c:v>
                </c:pt>
                <c:pt idx="9">
                  <c:v>1.3758482882077019</c:v>
                </c:pt>
                <c:pt idx="10">
                  <c:v>1.4439965647123798</c:v>
                </c:pt>
                <c:pt idx="11">
                  <c:v>1.6680855752975543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'Precip (cm)'!$A$50</c:f>
              <c:strCache>
                <c:ptCount val="1"/>
                <c:pt idx="0">
                  <c:v>Rome 2NW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(cm)'!$B$50:$M$50</c:f>
              <c:numCache>
                <c:formatCode>0.00</c:formatCode>
                <c:ptCount val="12"/>
                <c:pt idx="0">
                  <c:v>0.49857142857142861</c:v>
                </c:pt>
                <c:pt idx="1">
                  <c:v>0.39000000000000107</c:v>
                </c:pt>
                <c:pt idx="2">
                  <c:v>0.5628571428571425</c:v>
                </c:pt>
                <c:pt idx="3">
                  <c:v>1.1371428571428572</c:v>
                </c:pt>
                <c:pt idx="4">
                  <c:v>1.3328571428571441</c:v>
                </c:pt>
                <c:pt idx="5">
                  <c:v>1.06</c:v>
                </c:pt>
                <c:pt idx="6">
                  <c:v>9.2857142857143068E-2</c:v>
                </c:pt>
                <c:pt idx="7">
                  <c:v>0.21000000000000021</c:v>
                </c:pt>
                <c:pt idx="8">
                  <c:v>0.53142857142857391</c:v>
                </c:pt>
                <c:pt idx="9">
                  <c:v>0.92999999999999994</c:v>
                </c:pt>
                <c:pt idx="10">
                  <c:v>0.77428571428571635</c:v>
                </c:pt>
                <c:pt idx="11">
                  <c:v>1.021428571428572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50528"/>
        <c:axId val="109764992"/>
      </c:lineChart>
      <c:catAx>
        <c:axId val="10975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64992"/>
        <c:crossesAt val="-5"/>
        <c:auto val="1"/>
        <c:lblAlgn val="ctr"/>
        <c:lblOffset val="100"/>
        <c:noMultiLvlLbl val="0"/>
      </c:catAx>
      <c:valAx>
        <c:axId val="109764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Mean Precipitation (cm)</a:t>
                </a:r>
              </a:p>
            </c:rich>
          </c:tx>
          <c:layout>
            <c:manualLayout>
              <c:xMode val="edge"/>
              <c:yMode val="edge"/>
              <c:x val="5.938320209973745E-4"/>
              <c:y val="0.304597382058011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0975052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45353324584426952"/>
          <c:y val="0.34760465038024091"/>
          <c:w val="0.16633858267716536"/>
          <c:h val="0.3015226956924502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 i="0"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95460608407554"/>
          <c:y val="3.2378608923884514E-2"/>
          <c:w val="0.80393205972204296"/>
          <c:h val="0.7667298228346456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Data!$Q$2:$Q$7</c:f>
              <c:numCache>
                <c:formatCode>0.00</c:formatCode>
                <c:ptCount val="6"/>
                <c:pt idx="0">
                  <c:v>-2.2708333333333428</c:v>
                </c:pt>
                <c:pt idx="1">
                  <c:v>-2.5682985567026351</c:v>
                </c:pt>
                <c:pt idx="2">
                  <c:v>-4.36944444444444</c:v>
                </c:pt>
                <c:pt idx="3">
                  <c:v>-5.0166666666666684</c:v>
                </c:pt>
                <c:pt idx="4">
                  <c:v>-5.3416666666666703</c:v>
                </c:pt>
                <c:pt idx="5">
                  <c:v>-4.6148394486130346</c:v>
                </c:pt>
              </c:numCache>
            </c:numRef>
          </c:xVal>
          <c:yVal>
            <c:numRef>
              <c:f>Data!$R$2:$R$7</c:f>
              <c:numCache>
                <c:formatCode>0.0</c:formatCode>
                <c:ptCount val="6"/>
                <c:pt idx="0">
                  <c:v>13.916666666666773</c:v>
                </c:pt>
                <c:pt idx="1">
                  <c:v>18.680555555555561</c:v>
                </c:pt>
                <c:pt idx="2">
                  <c:v>5.1111111111111107</c:v>
                </c:pt>
                <c:pt idx="3">
                  <c:v>1.805555555555556</c:v>
                </c:pt>
                <c:pt idx="4">
                  <c:v>5.3888888888888866</c:v>
                </c:pt>
                <c:pt idx="5">
                  <c:v>5.9027777777777786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62240"/>
        <c:axId val="81164544"/>
      </c:scatterChart>
      <c:valAx>
        <c:axId val="81162240"/>
        <c:scaling>
          <c:orientation val="minMax"/>
          <c:max val="-1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400" b="1" baseline="0" dirty="0"/>
                  <a:t>Dec-Mar mean min temp (</a:t>
                </a:r>
                <a:r>
                  <a:rPr lang="en-US" sz="1400" b="1" i="0" u="none" strike="noStrike" baseline="0" dirty="0" smtClean="0"/>
                  <a:t>°</a:t>
                </a:r>
                <a:r>
                  <a:rPr lang="en-US" sz="1400" b="1" baseline="0" dirty="0"/>
                  <a:t>C)</a:t>
                </a:r>
                <a:endParaRPr lang="en-US" sz="1400" b="1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164544"/>
        <c:crosses val="autoZero"/>
        <c:crossBetween val="midCat"/>
        <c:majorUnit val="1"/>
      </c:valAx>
      <c:valAx>
        <c:axId val="81164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400" b="1" dirty="0"/>
                  <a:t>GH observed per site visit</a:t>
                </a:r>
              </a:p>
            </c:rich>
          </c:tx>
          <c:layout>
            <c:manualLayout>
              <c:xMode val="edge"/>
              <c:yMode val="edge"/>
              <c:x val="1.1730132094143969E-2"/>
              <c:y val="0.213830107174103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162240"/>
        <c:crossesAt val="-6"/>
        <c:crossBetween val="midCat"/>
        <c:majorUnit val="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Data!$V$2:$V$7</c:f>
              <c:numCache>
                <c:formatCode>0.00</c:formatCode>
                <c:ptCount val="6"/>
                <c:pt idx="0">
                  <c:v>19.872222222222</c:v>
                </c:pt>
                <c:pt idx="1">
                  <c:v>20.072222222221843</c:v>
                </c:pt>
                <c:pt idx="2">
                  <c:v>22.455555555555581</c:v>
                </c:pt>
                <c:pt idx="3">
                  <c:v>24.033333333332937</c:v>
                </c:pt>
                <c:pt idx="4">
                  <c:v>20.322222222221843</c:v>
                </c:pt>
                <c:pt idx="5">
                  <c:v>23.172222222222182</c:v>
                </c:pt>
              </c:numCache>
            </c:numRef>
          </c:xVal>
          <c:yVal>
            <c:numRef>
              <c:f>Data!$W$2:$W$7</c:f>
              <c:numCache>
                <c:formatCode>0.0</c:formatCode>
                <c:ptCount val="6"/>
                <c:pt idx="0">
                  <c:v>13.916666666666773</c:v>
                </c:pt>
                <c:pt idx="1">
                  <c:v>18.680555555555561</c:v>
                </c:pt>
                <c:pt idx="2">
                  <c:v>5.1111111111111107</c:v>
                </c:pt>
                <c:pt idx="3">
                  <c:v>1.805555555555556</c:v>
                </c:pt>
                <c:pt idx="4">
                  <c:v>5.3888888888888866</c:v>
                </c:pt>
                <c:pt idx="5">
                  <c:v>5.9027777777777786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68128"/>
        <c:axId val="81570432"/>
      </c:scatterChart>
      <c:valAx>
        <c:axId val="81568128"/>
        <c:scaling>
          <c:orientation val="minMax"/>
          <c:max val="25"/>
          <c:min val="19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400" b="1" baseline="0" dirty="0"/>
                  <a:t>May mean max temperature (</a:t>
                </a:r>
                <a:r>
                  <a:rPr lang="en-US" sz="1400" b="1" i="0" u="none" strike="noStrike" baseline="0" dirty="0" smtClean="0"/>
                  <a:t>°</a:t>
                </a:r>
                <a:r>
                  <a:rPr lang="en-US" sz="1400" b="1" baseline="0" dirty="0"/>
                  <a:t>C)</a:t>
                </a:r>
                <a:endParaRPr lang="en-US" sz="1400" b="1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570432"/>
        <c:crosses val="autoZero"/>
        <c:crossBetween val="midCat"/>
        <c:majorUnit val="1"/>
      </c:valAx>
      <c:valAx>
        <c:axId val="8157043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568128"/>
        <c:crossesAt val="-6"/>
        <c:crossBetween val="midCat"/>
        <c:majorUnit val="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5013604950757"/>
          <c:y val="0.14079292719988951"/>
          <c:w val="0.80719653735943553"/>
          <c:h val="0.752855021411797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Data!$F$2:$F$7</c:f>
              <c:numCache>
                <c:formatCode>0.00</c:formatCode>
                <c:ptCount val="6"/>
                <c:pt idx="0">
                  <c:v>4.3899999999999997</c:v>
                </c:pt>
                <c:pt idx="1">
                  <c:v>1.6800000000000141</c:v>
                </c:pt>
                <c:pt idx="2">
                  <c:v>1.57</c:v>
                </c:pt>
                <c:pt idx="3">
                  <c:v>0.23</c:v>
                </c:pt>
                <c:pt idx="4">
                  <c:v>2.06</c:v>
                </c:pt>
                <c:pt idx="5">
                  <c:v>1.6628492495003939</c:v>
                </c:pt>
              </c:numCache>
            </c:numRef>
          </c:xVal>
          <c:yVal>
            <c:numRef>
              <c:f>Data!$G$2:$G$7</c:f>
              <c:numCache>
                <c:formatCode>0.0</c:formatCode>
                <c:ptCount val="6"/>
                <c:pt idx="0">
                  <c:v>13.916666666666774</c:v>
                </c:pt>
                <c:pt idx="1">
                  <c:v>18.680555555555561</c:v>
                </c:pt>
                <c:pt idx="2">
                  <c:v>5.1111111111111107</c:v>
                </c:pt>
                <c:pt idx="3">
                  <c:v>1.805555555555556</c:v>
                </c:pt>
                <c:pt idx="4">
                  <c:v>5.3888888888888866</c:v>
                </c:pt>
                <c:pt idx="5">
                  <c:v>5.9027777777777786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56000"/>
        <c:axId val="81895424"/>
      </c:scatterChart>
      <c:valAx>
        <c:axId val="8185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500" b="1" dirty="0"/>
                  <a:t>May precipitation (cm)</a:t>
                </a:r>
              </a:p>
            </c:rich>
          </c:tx>
          <c:layout>
            <c:manualLayout>
              <c:xMode val="edge"/>
              <c:yMode val="edge"/>
              <c:x val="0.38593486298083707"/>
              <c:y val="0.9547435897435897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895424"/>
        <c:crosses val="autoZero"/>
        <c:crossBetween val="midCat"/>
        <c:majorUnit val="1"/>
      </c:valAx>
      <c:valAx>
        <c:axId val="81895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600" b="1" dirty="0"/>
                  <a:t>GH observed per site visit</a:t>
                </a:r>
              </a:p>
            </c:rich>
          </c:tx>
          <c:layout>
            <c:manualLayout>
              <c:xMode val="edge"/>
              <c:yMode val="edge"/>
              <c:x val="3.8235931517734607E-3"/>
              <c:y val="0.330690012432656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856000"/>
        <c:crosses val="autoZero"/>
        <c:crossBetween val="midCat"/>
        <c:majorUnit val="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8648293963255"/>
          <c:y val="1.6957170126461463E-2"/>
          <c:w val="0.85636351706036751"/>
          <c:h val="0.84273124950290301"/>
        </c:manualLayout>
      </c:layout>
      <c:scatterChart>
        <c:scatterStyle val="lineMarker"/>
        <c:varyColors val="0"/>
        <c:ser>
          <c:idx val="0"/>
          <c:order val="0"/>
          <c:tx>
            <c:v>Log GW body mass / 1+SVL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xVal>
            <c:numRef>
              <c:f>Sheet1!$I$4:$I$10</c:f>
              <c:numCache>
                <c:formatCode>0.0</c:formatCode>
                <c:ptCount val="7"/>
                <c:pt idx="0">
                  <c:v>19.872222222222096</c:v>
                </c:pt>
                <c:pt idx="1">
                  <c:v>20.072222222222077</c:v>
                </c:pt>
                <c:pt idx="2">
                  <c:v>19.050287413477065</c:v>
                </c:pt>
                <c:pt idx="3">
                  <c:v>22.455555555555577</c:v>
                </c:pt>
                <c:pt idx="4">
                  <c:v>24.033333333333175</c:v>
                </c:pt>
                <c:pt idx="5">
                  <c:v>20.322222222222077</c:v>
                </c:pt>
                <c:pt idx="6">
                  <c:v>23.172222222222189</c:v>
                </c:pt>
              </c:numCache>
            </c:numRef>
          </c:xVal>
          <c:yVal>
            <c:numRef>
              <c:f>Sheet1!$J$4:$J$10</c:f>
              <c:numCache>
                <c:formatCode>0.000</c:formatCode>
                <c:ptCount val="7"/>
                <c:pt idx="0">
                  <c:v>9.6606814075193725E-2</c:v>
                </c:pt>
                <c:pt idx="1">
                  <c:v>0.10539274278548443</c:v>
                </c:pt>
                <c:pt idx="2">
                  <c:v>0.10435203087000258</c:v>
                </c:pt>
                <c:pt idx="3">
                  <c:v>9.9784903382178311E-2</c:v>
                </c:pt>
                <c:pt idx="4">
                  <c:v>8.3634786103091718E-2</c:v>
                </c:pt>
                <c:pt idx="5">
                  <c:v>9.9855829030571899E-2</c:v>
                </c:pt>
                <c:pt idx="6">
                  <c:v>9.6508736591257527E-2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83712"/>
        <c:axId val="81327232"/>
      </c:scatterChart>
      <c:valAx>
        <c:axId val="81283712"/>
        <c:scaling>
          <c:orientation val="minMax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500" b="1" dirty="0"/>
                  <a:t>May mean daily maximum </a:t>
                </a:r>
                <a:r>
                  <a:rPr lang="en-US" sz="1500" b="1" dirty="0" smtClean="0"/>
                  <a:t>air temperature  </a:t>
                </a:r>
                <a:r>
                  <a:rPr lang="en-US" sz="1500" b="1" baseline="30000" dirty="0" err="1" smtClean="0"/>
                  <a:t>o</a:t>
                </a:r>
                <a:r>
                  <a:rPr lang="en-US" sz="1500" b="1" dirty="0" err="1" smtClean="0"/>
                  <a:t>C</a:t>
                </a:r>
                <a:endParaRPr lang="en-US" sz="1500" b="1" dirty="0"/>
              </a:p>
            </c:rich>
          </c:tx>
          <c:layout>
            <c:manualLayout>
              <c:xMode val="edge"/>
              <c:yMode val="edge"/>
              <c:x val="0.33040564304461945"/>
              <c:y val="0.9377525252525252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1327232"/>
        <c:crosses val="autoZero"/>
        <c:crossBetween val="midCat"/>
      </c:valAx>
      <c:valAx>
        <c:axId val="81327232"/>
        <c:scaling>
          <c:orientation val="minMax"/>
          <c:min val="8.0000000000000043E-2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400" b="1" dirty="0"/>
                  <a:t>Log 1 + </a:t>
                </a:r>
                <a:r>
                  <a:rPr lang="en-US" sz="1400" b="1" dirty="0" smtClean="0"/>
                  <a:t>(Male GW </a:t>
                </a:r>
                <a:r>
                  <a:rPr lang="en-US" sz="1400" b="1" dirty="0"/>
                  <a:t>body mass / SVL)</a:t>
                </a:r>
              </a:p>
            </c:rich>
          </c:tx>
          <c:layout>
            <c:manualLayout>
              <c:xMode val="edge"/>
              <c:yMode val="edge"/>
              <c:x val="9.2666666666666661E-3"/>
              <c:y val="0.15457905829953075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12837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3091468405158"/>
          <c:y val="2.2488517060367454E-2"/>
          <c:w val="0.85554327886433545"/>
          <c:h val="0.85583697871099451"/>
        </c:manualLayout>
      </c:layout>
      <c:scatterChart>
        <c:scatterStyle val="lineMarker"/>
        <c:varyColors val="0"/>
        <c:ser>
          <c:idx val="0"/>
          <c:order val="0"/>
          <c:tx>
            <c:v>GW body mass / snout-vent length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xVal>
            <c:numRef>
              <c:f>Sheet1!$P$4:$P$10</c:f>
              <c:numCache>
                <c:formatCode>0.00</c:formatCode>
                <c:ptCount val="7"/>
                <c:pt idx="0">
                  <c:v>1.1435352250999578</c:v>
                </c:pt>
                <c:pt idx="1">
                  <c:v>1.2713897879071507</c:v>
                </c:pt>
                <c:pt idx="2">
                  <c:v>1.2155525918516841</c:v>
                </c:pt>
                <c:pt idx="3">
                  <c:v>0.70851532224224856</c:v>
                </c:pt>
                <c:pt idx="4">
                  <c:v>0.25661085587556831</c:v>
                </c:pt>
                <c:pt idx="5">
                  <c:v>0.73149922916293852</c:v>
                </c:pt>
                <c:pt idx="6">
                  <c:v>0.77105643361904819</c:v>
                </c:pt>
              </c:numCache>
            </c:numRef>
          </c:xVal>
          <c:yVal>
            <c:numRef>
              <c:f>Sheet1!$O$4:$O$10</c:f>
              <c:numCache>
                <c:formatCode>0.000</c:formatCode>
                <c:ptCount val="7"/>
                <c:pt idx="0">
                  <c:v>0.2491276278761794</c:v>
                </c:pt>
                <c:pt idx="1">
                  <c:v>0.27465526090675785</c:v>
                </c:pt>
                <c:pt idx="2">
                  <c:v>0.2716044260027663</c:v>
                </c:pt>
                <c:pt idx="3">
                  <c:v>0.2583020477815699</c:v>
                </c:pt>
                <c:pt idx="4">
                  <c:v>0.21236889692585892</c:v>
                </c:pt>
                <c:pt idx="5">
                  <c:v>0.25850756081525456</c:v>
                </c:pt>
                <c:pt idx="6">
                  <c:v>0.24884556704526284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85376"/>
        <c:axId val="111287680"/>
      </c:scatterChart>
      <c:valAx>
        <c:axId val="11128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400" b="1" dirty="0"/>
                  <a:t>Log (GH + Cicada)</a:t>
                </a:r>
              </a:p>
            </c:rich>
          </c:tx>
          <c:layout>
            <c:manualLayout>
              <c:xMode val="edge"/>
              <c:yMode val="edge"/>
              <c:x val="0.44709718930764725"/>
              <c:y val="0.9429398148148148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11287680"/>
        <c:crosses val="autoZero"/>
        <c:crossBetween val="midCat"/>
      </c:valAx>
      <c:valAx>
        <c:axId val="111287680"/>
        <c:scaling>
          <c:orientation val="minMax"/>
          <c:min val="0.18000000000000024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400" b="1" dirty="0" smtClean="0"/>
                  <a:t>Male GW </a:t>
                </a:r>
                <a:r>
                  <a:rPr lang="en-US" sz="1400" b="1" dirty="0"/>
                  <a:t>body mass / snout-vent length</a:t>
                </a:r>
              </a:p>
            </c:rich>
          </c:tx>
          <c:layout>
            <c:manualLayout>
              <c:xMode val="edge"/>
              <c:yMode val="edge"/>
              <c:x val="2.1899447035140025E-2"/>
              <c:y val="0.16241506270049574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112853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0.21053</cdr:x>
      <cdr:y>0.41892</cdr:y>
    </cdr:from>
    <cdr:to>
      <cdr:x>0.36842</cdr:x>
      <cdr:y>0.51351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2362200"/>
          <a:ext cx="1371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Values are means </a:t>
          </a:r>
        </a:p>
        <a:p xmlns:a="http://schemas.openxmlformats.org/drawingml/2006/main">
          <a:r>
            <a:rPr lang="en-US" sz="1100" dirty="0" smtClean="0"/>
            <a:t>for the last decade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0.29825</cdr:x>
      <cdr:y>0.04054</cdr:y>
    </cdr:from>
    <cdr:to>
      <cdr:x>0.94737</cdr:x>
      <cdr:y>0.18919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228600"/>
          <a:ext cx="5638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0.45376</cdr:x>
      <cdr:y>0.25641</cdr:y>
    </cdr:from>
    <cdr:to>
      <cdr:x>0.58709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9150" y="15240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Values are means </a:t>
          </a:r>
        </a:p>
        <a:p xmlns:a="http://schemas.openxmlformats.org/drawingml/2006/main">
          <a:r>
            <a:rPr lang="en-US" sz="1100" dirty="0" smtClean="0"/>
            <a:t>for the last decade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0.47541</cdr:x>
      <cdr:y>0.375</cdr:y>
    </cdr:from>
    <cdr:to>
      <cdr:x>0.95591</cdr:x>
      <cdr:y>0.61214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1371600"/>
          <a:ext cx="2233460" cy="867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Pearson's </a:t>
          </a:r>
          <a:r>
            <a:rPr lang="en-US" sz="1000" dirty="0" err="1"/>
            <a:t>Corr</a:t>
          </a:r>
          <a:r>
            <a:rPr lang="en-US" sz="1000" baseline="0" dirty="0"/>
            <a:t> = 0.909</a:t>
          </a:r>
        </a:p>
        <a:p xmlns:a="http://schemas.openxmlformats.org/drawingml/2006/main">
          <a:r>
            <a:rPr lang="en-US" sz="1000" baseline="0" dirty="0"/>
            <a:t>       p (2-sided) = 0.012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0.64022</cdr:x>
      <cdr:y>0</cdr:y>
    </cdr:from>
    <cdr:to>
      <cdr:x>0.81119</cdr:x>
      <cdr:y>0.05609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47714" y="0"/>
          <a:ext cx="493430" cy="13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2004</a:t>
          </a:r>
        </a:p>
      </cdr:txBody>
    </cdr:sp>
  </cdr:relSizeAnchor>
  <cdr:relSizeAnchor xmlns:cdr="http://schemas.openxmlformats.org/drawingml/2006/chartDrawing">
    <cdr:from>
      <cdr:x>0.39344</cdr:x>
      <cdr:y>0.59291</cdr:y>
    </cdr:from>
    <cdr:to>
      <cdr:x>0.56441</cdr:x>
      <cdr:y>0.68109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58780" y="2219684"/>
          <a:ext cx="807731" cy="330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2006</a:t>
          </a:r>
        </a:p>
      </cdr:txBody>
    </cdr:sp>
  </cdr:relSizeAnchor>
  <cdr:relSizeAnchor xmlns:cdr="http://schemas.openxmlformats.org/drawingml/2006/chartDrawing">
    <cdr:from>
      <cdr:x>0.27419</cdr:x>
      <cdr:y>0.5115</cdr:y>
    </cdr:from>
    <cdr:to>
      <cdr:x>0.44516</cdr:x>
      <cdr:y>0.56759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5400" y="1914884"/>
          <a:ext cx="807731" cy="209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2009</a:t>
          </a:r>
        </a:p>
      </cdr:txBody>
    </cdr:sp>
  </cdr:relSizeAnchor>
  <cdr:relSizeAnchor xmlns:cdr="http://schemas.openxmlformats.org/drawingml/2006/chartDrawing">
    <cdr:from>
      <cdr:x>0.19355</cdr:x>
      <cdr:y>0.70073</cdr:y>
    </cdr:from>
    <cdr:to>
      <cdr:x>0.36452</cdr:x>
      <cdr:y>0.75682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4400" y="2623319"/>
          <a:ext cx="807731" cy="209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2007</a:t>
          </a:r>
        </a:p>
      </cdr:txBody>
    </cdr:sp>
  </cdr:relSizeAnchor>
  <cdr:relSizeAnchor xmlns:cdr="http://schemas.openxmlformats.org/drawingml/2006/chartDrawing">
    <cdr:from>
      <cdr:x>0.14754</cdr:x>
      <cdr:y>0.54167</cdr:y>
    </cdr:from>
    <cdr:to>
      <cdr:x>0.31851</cdr:x>
      <cdr:y>0.59775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85800" y="1981200"/>
          <a:ext cx="794702" cy="20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2008</a:t>
          </a:r>
        </a:p>
      </cdr:txBody>
    </cdr:sp>
  </cdr:relSizeAnchor>
  <cdr:relSizeAnchor xmlns:cdr="http://schemas.openxmlformats.org/drawingml/2006/chartDrawing">
    <cdr:from>
      <cdr:x>0.68052</cdr:x>
      <cdr:y>0.15249</cdr:y>
    </cdr:from>
    <cdr:to>
      <cdr:x>0.85149</cdr:x>
      <cdr:y>0.20859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64020" y="370388"/>
          <a:ext cx="493430" cy="13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0.30275</cdr:x>
      <cdr:y>0.16548</cdr:y>
    </cdr:from>
    <cdr:to>
      <cdr:x>0.3945</cdr:x>
      <cdr:y>0.23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958334"/>
          <a:ext cx="762000" cy="373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2004</a:t>
          </a:r>
        </a:p>
      </cdr:txBody>
    </cdr:sp>
  </cdr:relSizeAnchor>
  <cdr:relSizeAnchor xmlns:cdr="http://schemas.openxmlformats.org/drawingml/2006/chartDrawing">
    <cdr:from>
      <cdr:x>0.2844</cdr:x>
      <cdr:y>0.6918</cdr:y>
    </cdr:from>
    <cdr:to>
      <cdr:x>0.45151</cdr:x>
      <cdr:y>0.74994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2200" y="4006334"/>
          <a:ext cx="1387983" cy="33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2006</a:t>
          </a:r>
        </a:p>
      </cdr:txBody>
    </cdr:sp>
  </cdr:relSizeAnchor>
  <cdr:relSizeAnchor xmlns:cdr="http://schemas.openxmlformats.org/drawingml/2006/chartDrawing">
    <cdr:from>
      <cdr:x>0.34862</cdr:x>
      <cdr:y>0.61285</cdr:y>
    </cdr:from>
    <cdr:to>
      <cdr:x>0.51573</cdr:x>
      <cdr:y>0.67099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95600" y="3549134"/>
          <a:ext cx="1387983" cy="33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2009</a:t>
          </a:r>
        </a:p>
      </cdr:txBody>
    </cdr:sp>
  </cdr:relSizeAnchor>
  <cdr:relSizeAnchor xmlns:cdr="http://schemas.openxmlformats.org/drawingml/2006/chartDrawing">
    <cdr:from>
      <cdr:x>0.12844</cdr:x>
      <cdr:y>0.7839</cdr:y>
    </cdr:from>
    <cdr:to>
      <cdr:x>0.29555</cdr:x>
      <cdr:y>0.84204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66800" y="4539734"/>
          <a:ext cx="1387981" cy="33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2007</a:t>
          </a:r>
        </a:p>
      </cdr:txBody>
    </cdr:sp>
  </cdr:relSizeAnchor>
  <cdr:relSizeAnchor xmlns:cdr="http://schemas.openxmlformats.org/drawingml/2006/chartDrawing">
    <cdr:from>
      <cdr:x>0.42202</cdr:x>
      <cdr:y>0.65232</cdr:y>
    </cdr:from>
    <cdr:to>
      <cdr:x>0.58913</cdr:x>
      <cdr:y>0.71045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05200" y="3777734"/>
          <a:ext cx="1387983" cy="33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2008</a:t>
          </a:r>
        </a:p>
      </cdr:txBody>
    </cdr:sp>
  </cdr:relSizeAnchor>
  <cdr:relSizeAnchor xmlns:cdr="http://schemas.openxmlformats.org/drawingml/2006/chartDrawing">
    <cdr:from>
      <cdr:x>0.73394</cdr:x>
      <cdr:y>0.33653</cdr:y>
    </cdr:from>
    <cdr:to>
      <cdr:x>0.80734</cdr:x>
      <cdr:y>0.38917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096000" y="1948934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2003</a:t>
          </a:r>
        </a:p>
      </cdr:txBody>
    </cdr:sp>
  </cdr:relSizeAnchor>
  <cdr:relSizeAnchor xmlns:cdr="http://schemas.openxmlformats.org/drawingml/2006/chartDrawing">
    <cdr:from>
      <cdr:x>0.21101</cdr:x>
      <cdr:y>0.02074</cdr:y>
    </cdr:from>
    <cdr:to>
      <cdr:x>0.9633</cdr:x>
      <cdr:y>0.17864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52600" y="120134"/>
          <a:ext cx="6248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0.06422</cdr:x>
      <cdr:y>0</cdr:y>
    </cdr:from>
    <cdr:to>
      <cdr:x>0.97248</cdr:x>
      <cdr:y>0.15789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3400" y="-489466"/>
          <a:ext cx="7543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b="1" dirty="0" smtClean="0"/>
            <a:t>Annual variation in number of grasshoppers counted on plot </a:t>
          </a:r>
        </a:p>
        <a:p xmlns:a="http://schemas.openxmlformats.org/drawingml/2006/main">
          <a:pPr algn="ctr"/>
          <a:r>
            <a:rPr lang="en-US" sz="2200" b="1" dirty="0" smtClean="0"/>
            <a:t>in early July relative to the amount of May rain </a:t>
          </a:r>
          <a:endParaRPr lang="en-US" sz="2200" b="1" dirty="0"/>
        </a:p>
      </cdr:txBody>
    </cdr:sp>
  </cdr:relSizeAnchor>
  <cdr:relSizeAnchor xmlns:cdr="http://schemas.openxmlformats.org/drawingml/2006/chartDrawing">
    <cdr:from>
      <cdr:x>0.40734</cdr:x>
      <cdr:y>0.74772</cdr:y>
    </cdr:from>
    <cdr:to>
      <cdr:x>0.54679</cdr:x>
      <cdr:y>0.83324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83280" y="4330184"/>
          <a:ext cx="115824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50" dirty="0" smtClean="0"/>
            <a:t>Mean May Rainfall</a:t>
          </a:r>
        </a:p>
        <a:p xmlns:a="http://schemas.openxmlformats.org/drawingml/2006/main">
          <a:pPr algn="ctr"/>
          <a:r>
            <a:rPr lang="en-US" sz="1050" dirty="0" smtClean="0"/>
            <a:t>1998 to 2011</a:t>
          </a:r>
          <a:endParaRPr lang="en-US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0.2045</cdr:x>
      <cdr:y>0.12531</cdr:y>
    </cdr:from>
    <cdr:to>
      <cdr:x>0.92683</cdr:x>
      <cdr:y>0.62657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1038225" y="476251"/>
          <a:ext cx="3667125" cy="1905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</cdr:x>
      <cdr:y>0.45455</cdr:y>
    </cdr:from>
    <cdr:to>
      <cdr:x>0.6826</cdr:x>
      <cdr:y>0.58237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2286000"/>
          <a:ext cx="1315212" cy="64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p = 0.045</a:t>
          </a:r>
        </a:p>
      </cdr:txBody>
    </cdr:sp>
  </cdr:relSizeAnchor>
  <cdr:relSizeAnchor xmlns:cdr="http://schemas.openxmlformats.org/drawingml/2006/chartDrawing">
    <cdr:from>
      <cdr:x>0.78473</cdr:x>
      <cdr:y>0.6041</cdr:y>
    </cdr:from>
    <cdr:to>
      <cdr:x>0.89498</cdr:x>
      <cdr:y>0.67923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71875" y="2032777"/>
          <a:ext cx="501807" cy="252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2007</a:t>
          </a:r>
        </a:p>
      </cdr:txBody>
    </cdr:sp>
  </cdr:relSizeAnchor>
  <cdr:relSizeAnchor xmlns:cdr="http://schemas.openxmlformats.org/drawingml/2006/chartDrawing">
    <cdr:from>
      <cdr:x>0.32251</cdr:x>
      <cdr:y>0.27698</cdr:y>
    </cdr:from>
    <cdr:to>
      <cdr:x>0.47558</cdr:x>
      <cdr:y>0.35211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67951" y="932039"/>
          <a:ext cx="696764" cy="252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2003</a:t>
          </a:r>
        </a:p>
      </cdr:txBody>
    </cdr:sp>
  </cdr:relSizeAnchor>
  <cdr:relSizeAnchor xmlns:cdr="http://schemas.openxmlformats.org/drawingml/2006/chartDrawing">
    <cdr:from>
      <cdr:x>0.36408</cdr:x>
      <cdr:y>0.0651</cdr:y>
    </cdr:from>
    <cdr:to>
      <cdr:x>0.48064</cdr:x>
      <cdr:y>0.14025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57187" y="219075"/>
          <a:ext cx="530545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2004</a:t>
          </a:r>
        </a:p>
      </cdr:txBody>
    </cdr:sp>
  </cdr:relSizeAnchor>
  <cdr:relSizeAnchor xmlns:cdr="http://schemas.openxmlformats.org/drawingml/2006/chartDrawing">
    <cdr:from>
      <cdr:x>0.69951</cdr:x>
      <cdr:y>0.28999</cdr:y>
    </cdr:from>
    <cdr:to>
      <cdr:x>0.85259</cdr:x>
      <cdr:y>0.36512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183958" y="975823"/>
          <a:ext cx="696764" cy="252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2009</a:t>
          </a:r>
        </a:p>
      </cdr:txBody>
    </cdr:sp>
  </cdr:relSizeAnchor>
  <cdr:relSizeAnchor xmlns:cdr="http://schemas.openxmlformats.org/drawingml/2006/chartDrawing">
    <cdr:from>
      <cdr:x>0.2548</cdr:x>
      <cdr:y>0.0736</cdr:y>
    </cdr:from>
    <cdr:to>
      <cdr:x>0.37182</cdr:x>
      <cdr:y>0.14874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159778" y="247650"/>
          <a:ext cx="532654" cy="252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2005</a:t>
          </a:r>
        </a:p>
      </cdr:txBody>
    </cdr:sp>
  </cdr:relSizeAnchor>
  <cdr:relSizeAnchor xmlns:cdr="http://schemas.openxmlformats.org/drawingml/2006/chartDrawing">
    <cdr:from>
      <cdr:x>0.39873</cdr:x>
      <cdr:y>0.19627</cdr:y>
    </cdr:from>
    <cdr:to>
      <cdr:x>0.55179</cdr:x>
      <cdr:y>0.27142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814913" y="660449"/>
          <a:ext cx="696669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2008</a:t>
          </a:r>
        </a:p>
      </cdr:txBody>
    </cdr:sp>
  </cdr:relSizeAnchor>
  <cdr:relSizeAnchor xmlns:cdr="http://schemas.openxmlformats.org/drawingml/2006/chartDrawing">
    <cdr:from>
      <cdr:x>0.61646</cdr:x>
      <cdr:y>0.20735</cdr:y>
    </cdr:from>
    <cdr:to>
      <cdr:x>0.72757</cdr:x>
      <cdr:y>0.2825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05953" y="697716"/>
          <a:ext cx="505729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2006</a:t>
          </a:r>
        </a:p>
      </cdr:txBody>
    </cdr:sp>
  </cdr:relSizeAnchor>
  <cdr:relSizeAnchor xmlns:cdr="http://schemas.openxmlformats.org/drawingml/2006/chartDrawing">
    <cdr:from>
      <cdr:x>0.3395</cdr:x>
      <cdr:y>0.59697</cdr:y>
    </cdr:from>
    <cdr:to>
      <cdr:x>0.5205</cdr:x>
      <cdr:y>0.70303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6990" y="3002280"/>
          <a:ext cx="137922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/>
            <a:t>Mean Daily Max among years </a:t>
          </a:r>
        </a:p>
        <a:p xmlns:a="http://schemas.openxmlformats.org/drawingml/2006/main">
          <a:pPr algn="ctr"/>
          <a:r>
            <a:rPr lang="en-US" sz="1100" b="1" dirty="0" smtClean="0"/>
            <a:t>1998 -2011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0.20404</cdr:x>
      <cdr:y>0.05525</cdr:y>
    </cdr:from>
    <cdr:to>
      <cdr:x>0.93737</cdr:x>
      <cdr:y>0.5442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962026" y="190498"/>
          <a:ext cx="3457575" cy="168592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0.13592</cdr:x>
      <cdr:y>0.75</cdr:y>
    </cdr:from>
    <cdr:to>
      <cdr:x>0.35006</cdr:x>
      <cdr:y>0.86602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6800" y="4114800"/>
          <a:ext cx="1680699" cy="63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p = 0.017</a:t>
          </a:r>
        </a:p>
      </cdr:txBody>
    </cdr:sp>
  </cdr:relSizeAnchor>
  <cdr:relSizeAnchor xmlns:cdr="http://schemas.openxmlformats.org/drawingml/2006/chartDrawing">
    <cdr:from>
      <cdr:x>0.27135</cdr:x>
      <cdr:y>0.57297</cdr:y>
    </cdr:from>
    <cdr:to>
      <cdr:x>0.37778</cdr:x>
      <cdr:y>0.64629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9368" y="1975627"/>
          <a:ext cx="501807" cy="252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2007</a:t>
          </a:r>
        </a:p>
      </cdr:txBody>
    </cdr:sp>
  </cdr:relSizeAnchor>
  <cdr:relSizeAnchor xmlns:cdr="http://schemas.openxmlformats.org/drawingml/2006/chartDrawing">
    <cdr:from>
      <cdr:x>0.75239</cdr:x>
      <cdr:y>0.28688</cdr:y>
    </cdr:from>
    <cdr:to>
      <cdr:x>0.90017</cdr:x>
      <cdr:y>0.3602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47419" y="989189"/>
          <a:ext cx="696764" cy="252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2003</a:t>
          </a:r>
        </a:p>
      </cdr:txBody>
    </cdr:sp>
  </cdr:relSizeAnchor>
  <cdr:relSizeAnchor xmlns:cdr="http://schemas.openxmlformats.org/drawingml/2006/chartDrawing">
    <cdr:from>
      <cdr:x>0.82081</cdr:x>
      <cdr:y>0</cdr:y>
    </cdr:from>
    <cdr:to>
      <cdr:x>0.93333</cdr:x>
      <cdr:y>0.07334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70005" y="0"/>
          <a:ext cx="530545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2004</a:t>
          </a:r>
        </a:p>
      </cdr:txBody>
    </cdr:sp>
  </cdr:relSizeAnchor>
  <cdr:relSizeAnchor xmlns:cdr="http://schemas.openxmlformats.org/drawingml/2006/chartDrawing">
    <cdr:from>
      <cdr:x>0.55877</cdr:x>
      <cdr:y>0.29406</cdr:y>
    </cdr:from>
    <cdr:to>
      <cdr:x>0.70655</cdr:x>
      <cdr:y>0.36738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34526" y="1013923"/>
          <a:ext cx="696764" cy="252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2009</a:t>
          </a:r>
        </a:p>
      </cdr:txBody>
    </cdr:sp>
  </cdr:relSizeAnchor>
  <cdr:relSizeAnchor xmlns:cdr="http://schemas.openxmlformats.org/drawingml/2006/chartDrawing">
    <cdr:from>
      <cdr:x>0.73955</cdr:x>
      <cdr:y>0.05525</cdr:y>
    </cdr:from>
    <cdr:to>
      <cdr:x>0.85253</cdr:x>
      <cdr:y>0.12858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86896" y="190500"/>
          <a:ext cx="532654" cy="252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2005</a:t>
          </a:r>
        </a:p>
      </cdr:txBody>
    </cdr:sp>
  </cdr:relSizeAnchor>
  <cdr:relSizeAnchor xmlns:cdr="http://schemas.openxmlformats.org/drawingml/2006/chartDrawing">
    <cdr:from>
      <cdr:x>0.57345</cdr:x>
      <cdr:y>0.11419</cdr:y>
    </cdr:from>
    <cdr:to>
      <cdr:x>0.72121</cdr:x>
      <cdr:y>0.18753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03756" y="393749"/>
          <a:ext cx="696669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2008</a:t>
          </a:r>
        </a:p>
      </cdr:txBody>
    </cdr:sp>
  </cdr:relSizeAnchor>
  <cdr:relSizeAnchor xmlns:cdr="http://schemas.openxmlformats.org/drawingml/2006/chartDrawing">
    <cdr:from>
      <cdr:x>0.4685</cdr:x>
      <cdr:y>0.11395</cdr:y>
    </cdr:from>
    <cdr:to>
      <cdr:x>0.57576</cdr:x>
      <cdr:y>0.18729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08896" y="392916"/>
          <a:ext cx="505729" cy="25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2006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78AF77-D33C-4238-80B3-C61323DFD0A6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DB37DC-16C4-4862-AF07-21037AB34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B37DC-16C4-4862-AF07-21037AB34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1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9BC5-2FF0-4137-AEC8-9BA1830B853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8991600" cy="52117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Production in a desert lizard </a:t>
            </a:r>
            <a:br>
              <a:rPr lang="en-US" sz="4800" b="1" dirty="0" smtClean="0"/>
            </a:br>
            <a:r>
              <a:rPr lang="en-US" sz="4800" b="1" dirty="0" smtClean="0"/>
              <a:t>as a consequence of </a:t>
            </a:r>
            <a:br>
              <a:rPr lang="en-US" sz="4800" b="1" dirty="0" smtClean="0"/>
            </a:br>
            <a:r>
              <a:rPr lang="en-US" sz="4800" b="1" dirty="0" smtClean="0"/>
              <a:t>prey availability </a:t>
            </a:r>
            <a:br>
              <a:rPr lang="en-US" sz="4800" b="1" dirty="0" smtClean="0"/>
            </a:br>
            <a:r>
              <a:rPr lang="en-US" sz="4800" b="1" dirty="0" smtClean="0"/>
              <a:t>and </a:t>
            </a:r>
            <a:br>
              <a:rPr lang="en-US" sz="4800" b="1" dirty="0" smtClean="0"/>
            </a:br>
            <a:r>
              <a:rPr lang="en-US" sz="4800" b="1" dirty="0" smtClean="0"/>
              <a:t>annual variation in climate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823936"/>
            <a:ext cx="68782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R. Anderson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</a:t>
            </a:r>
            <a:r>
              <a:rPr lang="en-US" sz="2400" b="1" dirty="0" smtClean="0"/>
              <a:t>L. </a:t>
            </a:r>
            <a:r>
              <a:rPr lang="en-US" sz="2400" b="1" dirty="0" smtClean="0"/>
              <a:t>McBrayer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, C. Fabry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and P. Dugger</a:t>
            </a:r>
            <a:r>
              <a:rPr lang="en-US" sz="2400" b="1" baseline="30000" dirty="0" smtClean="0"/>
              <a:t>1</a:t>
            </a:r>
          </a:p>
          <a:p>
            <a:endParaRPr lang="en-US" sz="2400" b="1" dirty="0" smtClean="0"/>
          </a:p>
          <a:p>
            <a:r>
              <a:rPr lang="en-US" b="1" baseline="30000" dirty="0" smtClean="0"/>
              <a:t>         1</a:t>
            </a:r>
            <a:r>
              <a:rPr lang="en-US" b="1" dirty="0" smtClean="0"/>
              <a:t>Western Washington University,    </a:t>
            </a:r>
            <a:r>
              <a:rPr lang="en-US" b="1" baseline="30000" dirty="0" smtClean="0"/>
              <a:t>2</a:t>
            </a:r>
            <a:r>
              <a:rPr lang="en-US" b="1" dirty="0" smtClean="0"/>
              <a:t>Georgia Southern University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36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06335220"/>
              </p:ext>
            </p:extLst>
          </p:nvPr>
        </p:nvGraphicFramePr>
        <p:xfrm>
          <a:off x="-381000" y="152400"/>
          <a:ext cx="10058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81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Monthly mean daily air temperatures near study site (Fields) </a:t>
            </a:r>
          </a:p>
          <a:p>
            <a:pPr algn="ctr"/>
            <a:r>
              <a:rPr lang="en-US" b="1" dirty="0" smtClean="0"/>
              <a:t>and other weather stations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8200" y="24473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518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08800412"/>
              </p:ext>
            </p:extLst>
          </p:nvPr>
        </p:nvGraphicFramePr>
        <p:xfrm>
          <a:off x="304800" y="318254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4136" y="685800"/>
            <a:ext cx="6839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Month to month </a:t>
            </a:r>
            <a:r>
              <a:rPr lang="en-US" sz="2000" b="1" dirty="0"/>
              <a:t>p</a:t>
            </a:r>
            <a:r>
              <a:rPr lang="en-US" sz="2000" b="1" dirty="0" smtClean="0"/>
              <a:t>recipitation </a:t>
            </a:r>
            <a:r>
              <a:rPr lang="en-US" sz="2000" b="1" dirty="0"/>
              <a:t>p</a:t>
            </a:r>
            <a:r>
              <a:rPr lang="en-US" sz="2000" b="1" dirty="0" smtClean="0"/>
              <a:t>atterns near study site (Fields) </a:t>
            </a:r>
          </a:p>
          <a:p>
            <a:pPr algn="ctr"/>
            <a:r>
              <a:rPr lang="en-US" sz="2000" b="1" dirty="0" smtClean="0"/>
              <a:t>and at other weather stations in the region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534400" y="22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084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113882"/>
            <a:ext cx="7772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 Four dominant grasshoppers on plot, 2003-2009</a:t>
            </a:r>
          </a:p>
          <a:p>
            <a:endParaRPr lang="en-US" b="1" dirty="0" smtClean="0"/>
          </a:p>
          <a:p>
            <a:r>
              <a:rPr lang="en-US" b="1" dirty="0" smtClean="0"/>
              <a:t>				</a:t>
            </a:r>
            <a:r>
              <a:rPr lang="en-US" b="1" dirty="0"/>
              <a:t> </a:t>
            </a:r>
            <a:r>
              <a:rPr lang="en-US" b="1" dirty="0" smtClean="0"/>
              <a:t>                            </a:t>
            </a:r>
            <a:r>
              <a:rPr lang="en-US" sz="2400" b="1" dirty="0" smtClean="0"/>
              <a:t>Proportion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			              </a:t>
            </a:r>
            <a:r>
              <a:rPr lang="en-US" b="1" dirty="0" smtClean="0"/>
              <a:t> (mean)</a:t>
            </a:r>
          </a:p>
          <a:p>
            <a:endParaRPr lang="en-US" sz="2000" b="1" dirty="0" smtClean="0"/>
          </a:p>
          <a:p>
            <a:r>
              <a:rPr lang="en-US" dirty="0" smtClean="0"/>
              <a:t>	</a:t>
            </a:r>
            <a:r>
              <a:rPr lang="en-US" sz="2400" b="1" i="1" dirty="0" err="1" smtClean="0"/>
              <a:t>Trimerotropis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pallidipennis</a:t>
            </a:r>
            <a:r>
              <a:rPr lang="en-US" sz="2400" dirty="0" smtClean="0"/>
              <a:t>		</a:t>
            </a:r>
            <a:r>
              <a:rPr lang="en-US" sz="2400" b="1" dirty="0" smtClean="0"/>
              <a:t>0.51	</a:t>
            </a:r>
          </a:p>
          <a:p>
            <a:r>
              <a:rPr lang="en-US" sz="2200" b="1" dirty="0" smtClean="0"/>
              <a:t>                 (Pallid winged </a:t>
            </a:r>
            <a:r>
              <a:rPr lang="en-US" sz="2200" b="1" dirty="0" err="1" smtClean="0"/>
              <a:t>gh</a:t>
            </a:r>
            <a:r>
              <a:rPr lang="en-US" sz="22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i="1" dirty="0" err="1" smtClean="0"/>
              <a:t>Cordillacris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occipitalis</a:t>
            </a:r>
            <a:r>
              <a:rPr lang="en-US" sz="2400" b="1" i="1" dirty="0" smtClean="0"/>
              <a:t>	</a:t>
            </a:r>
            <a:r>
              <a:rPr lang="en-US" sz="2400" b="1" dirty="0" smtClean="0"/>
              <a:t>		0.29</a:t>
            </a:r>
          </a:p>
          <a:p>
            <a:r>
              <a:rPr lang="en-US" sz="2400" b="1" dirty="0" smtClean="0"/>
              <a:t>	</a:t>
            </a:r>
            <a:r>
              <a:rPr lang="en-US" sz="2200" b="1" dirty="0" smtClean="0"/>
              <a:t>   (Spotted winged </a:t>
            </a:r>
            <a:r>
              <a:rPr lang="en-US" sz="2200" b="1" dirty="0" err="1" smtClean="0"/>
              <a:t>gh</a:t>
            </a:r>
            <a:r>
              <a:rPr lang="en-US" sz="22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i="1" dirty="0" err="1" smtClean="0"/>
              <a:t>Melanoplus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rugglesi</a:t>
            </a:r>
            <a:r>
              <a:rPr lang="en-US" sz="2400" b="1" dirty="0" smtClean="0"/>
              <a:t>			0.09</a:t>
            </a:r>
          </a:p>
          <a:p>
            <a:r>
              <a:rPr lang="en-US" sz="2400" b="1" dirty="0" smtClean="0"/>
              <a:t>	</a:t>
            </a:r>
            <a:r>
              <a:rPr lang="en-US" sz="2200" b="1" dirty="0" smtClean="0"/>
              <a:t>   (Nevada sage </a:t>
            </a:r>
            <a:r>
              <a:rPr lang="en-US" sz="2200" b="1" dirty="0" err="1" smtClean="0"/>
              <a:t>gh</a:t>
            </a:r>
            <a:r>
              <a:rPr lang="en-US" sz="22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i="1" dirty="0" err="1" smtClean="0"/>
              <a:t>Parapomala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pallida</a:t>
            </a:r>
            <a:r>
              <a:rPr lang="en-US" sz="2400" b="1" dirty="0" smtClean="0"/>
              <a:t>			0.07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200" b="1" dirty="0" smtClean="0"/>
              <a:t>(Mantled toothpick </a:t>
            </a:r>
            <a:r>
              <a:rPr lang="en-US" sz="2200" b="1" dirty="0" err="1" smtClean="0"/>
              <a:t>gh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0" y="304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211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Sample sizes: </a:t>
            </a:r>
          </a:p>
          <a:p>
            <a:r>
              <a:rPr lang="en-US" sz="1200" dirty="0" smtClean="0"/>
              <a:t>	</a:t>
            </a:r>
            <a:r>
              <a:rPr lang="en-US" sz="1100" b="1" dirty="0" smtClean="0"/>
              <a:t>Values are means from 3 counts for each for 2-3 time periods,  for each of 9 days  on eight  5mx5m quadrats, </a:t>
            </a:r>
          </a:p>
          <a:p>
            <a:r>
              <a:rPr lang="en-US" sz="1100" b="1" dirty="0" smtClean="0"/>
              <a:t>	with 8 quadrats per 10mx40m plot , 3 plots per </a:t>
            </a:r>
            <a:r>
              <a:rPr lang="en-US" sz="1100" b="1" dirty="0" err="1" smtClean="0"/>
              <a:t>meso</a:t>
            </a:r>
            <a:r>
              <a:rPr lang="en-US" sz="1100" b="1" dirty="0" smtClean="0"/>
              <a:t> habitat, per two </a:t>
            </a:r>
            <a:r>
              <a:rPr lang="en-US" sz="1100" b="1" dirty="0" err="1" smtClean="0"/>
              <a:t>mesohabitats</a:t>
            </a:r>
            <a:r>
              <a:rPr lang="en-US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07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61106495"/>
              </p:ext>
            </p:extLst>
          </p:nvPr>
        </p:nvGraphicFramePr>
        <p:xfrm>
          <a:off x="228600" y="1971316"/>
          <a:ext cx="4724400" cy="374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6972027"/>
              </p:ext>
            </p:extLst>
          </p:nvPr>
        </p:nvGraphicFramePr>
        <p:xfrm>
          <a:off x="4876800" y="1909225"/>
          <a:ext cx="4114800" cy="37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6571" y="19812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46571" y="26670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003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00642" y="44958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2007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81377" y="762000"/>
            <a:ext cx="781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Annual variation in number of grasshoppers counted on plot in early July, as related to air temperatures in prior months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794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Sample sizes: </a:t>
            </a:r>
          </a:p>
          <a:p>
            <a:r>
              <a:rPr lang="en-US" sz="1200" dirty="0" smtClean="0"/>
              <a:t>	</a:t>
            </a:r>
            <a:r>
              <a:rPr lang="en-US" sz="1100" b="1" dirty="0" smtClean="0"/>
              <a:t>Values are means from 3 counts for each for 2-3 time periods,  for each of 9 days  on eight  5mx5m quadrats, </a:t>
            </a:r>
          </a:p>
          <a:p>
            <a:r>
              <a:rPr lang="en-US" sz="1100" b="1" dirty="0" smtClean="0"/>
              <a:t>	with 8 quadrats per 10mx40m plot , 3 plots per </a:t>
            </a:r>
            <a:r>
              <a:rPr lang="en-US" sz="1100" b="1" dirty="0" err="1" smtClean="0"/>
              <a:t>meso</a:t>
            </a:r>
            <a:r>
              <a:rPr lang="en-US" sz="1100" b="1" dirty="0" smtClean="0"/>
              <a:t> habitat, per two </a:t>
            </a:r>
            <a:r>
              <a:rPr lang="en-US" sz="1100" b="1" dirty="0" err="1" smtClean="0"/>
              <a:t>mesohabitats</a:t>
            </a:r>
            <a:r>
              <a:rPr lang="en-US" sz="11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0069" y="228600"/>
            <a:ext cx="69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575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2581133"/>
              </p:ext>
            </p:extLst>
          </p:nvPr>
        </p:nvGraphicFramePr>
        <p:xfrm>
          <a:off x="685800" y="489466"/>
          <a:ext cx="8305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20541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Sample sizes: </a:t>
            </a:r>
          </a:p>
          <a:p>
            <a:r>
              <a:rPr lang="en-US" sz="1200" dirty="0" smtClean="0"/>
              <a:t>	</a:t>
            </a:r>
            <a:r>
              <a:rPr lang="en-US" sz="1100" b="1" dirty="0" smtClean="0"/>
              <a:t>Values are means from 3 counts for each for 2-3 time periods,  for each of 9 days  on eight  5mx5m quadrats, </a:t>
            </a:r>
          </a:p>
          <a:p>
            <a:r>
              <a:rPr lang="en-US" sz="1100" b="1" dirty="0" smtClean="0"/>
              <a:t>	with 8 quadrats per 10mx40m plot , 3 plots per </a:t>
            </a:r>
            <a:r>
              <a:rPr lang="en-US" sz="1100" b="1" dirty="0" err="1" smtClean="0"/>
              <a:t>meso</a:t>
            </a:r>
            <a:r>
              <a:rPr lang="en-US" sz="1100" b="1" dirty="0" smtClean="0"/>
              <a:t> habitat, per two </a:t>
            </a:r>
            <a:r>
              <a:rPr lang="en-US" sz="1100" b="1" dirty="0" err="1" smtClean="0"/>
              <a:t>mesohabitats</a:t>
            </a:r>
            <a:r>
              <a:rPr lang="en-US" sz="1100" b="1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5181600"/>
            <a:ext cx="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10600" y="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20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78674641"/>
              </p:ext>
            </p:extLst>
          </p:nvPr>
        </p:nvGraphicFramePr>
        <p:xfrm>
          <a:off x="762000" y="6858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50520" y="5943600"/>
            <a:ext cx="8915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Linear </a:t>
            </a:r>
            <a:r>
              <a:rPr lang="en-US" sz="1100" dirty="0"/>
              <a:t>regression of log-transformed body mass to snout-vent length ratio of </a:t>
            </a:r>
            <a:r>
              <a:rPr lang="en-US" sz="1100" i="1" dirty="0" err="1"/>
              <a:t>Gambelia</a:t>
            </a:r>
            <a:r>
              <a:rPr lang="en-US" sz="1100" i="1" dirty="0"/>
              <a:t> </a:t>
            </a:r>
            <a:r>
              <a:rPr lang="en-US" sz="1100" i="1" dirty="0" err="1"/>
              <a:t>wislizenii</a:t>
            </a:r>
            <a:r>
              <a:rPr lang="en-US" sz="1100" dirty="0"/>
              <a:t> for each year during the 2003-2009 summer field seasons relative to the mean daily maximum temperature during the preceding May. Numbers for </a:t>
            </a:r>
            <a:r>
              <a:rPr lang="en-US" sz="1100" i="1" dirty="0"/>
              <a:t>G. </a:t>
            </a:r>
            <a:r>
              <a:rPr lang="en-US" sz="1100" i="1" dirty="0" err="1"/>
              <a:t>wislizenii</a:t>
            </a:r>
            <a:r>
              <a:rPr lang="en-US" sz="1100" dirty="0"/>
              <a:t> body mass/snout-vent length ratio were transformed by adding 1, then taking the log of each data point [log(1+(GW body mass/SVL)) = 0.159 – 0.00289(Temperature)].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4191000"/>
            <a:ext cx="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29600" y="30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459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92806255"/>
              </p:ext>
            </p:extLst>
          </p:nvPr>
        </p:nvGraphicFramePr>
        <p:xfrm>
          <a:off x="723900" y="799028"/>
          <a:ext cx="7848600" cy="601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0" y="4267200"/>
            <a:ext cx="411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Linear regression of male </a:t>
            </a:r>
            <a:r>
              <a:rPr lang="en-US" sz="1000" i="1" dirty="0" err="1"/>
              <a:t>Gambelia</a:t>
            </a:r>
            <a:r>
              <a:rPr lang="en-US" sz="1000" i="1" dirty="0"/>
              <a:t> </a:t>
            </a:r>
            <a:r>
              <a:rPr lang="en-US" sz="1000" i="1" dirty="0" err="1"/>
              <a:t>wislizenii</a:t>
            </a:r>
            <a:r>
              <a:rPr lang="en-US" sz="1000" i="1" dirty="0"/>
              <a:t> </a:t>
            </a:r>
            <a:r>
              <a:rPr lang="en-US" sz="1000" dirty="0"/>
              <a:t>(GW) body condition (g body mass per mm snout-vent length) as a function of log-transformed grasshopper-and-cicada availability (log of the sum of the mean number of grasshoppers per site visit and 6 times the mean number of cicadas per site visit, assuming 6 grasshoppers per cicada by weight) per site visit, for each year during the 2003-2009 summer field </a:t>
            </a:r>
            <a:r>
              <a:rPr lang="en-US" sz="1000" dirty="0" smtClean="0"/>
              <a:t>seasons.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          (</a:t>
            </a:r>
            <a:r>
              <a:rPr lang="en-US" sz="1000" dirty="0"/>
              <a:t>log(</a:t>
            </a:r>
            <a:r>
              <a:rPr lang="en-US" sz="1000" dirty="0" err="1"/>
              <a:t>GH+Cicada</a:t>
            </a:r>
            <a:r>
              <a:rPr lang="en-US" sz="1000" dirty="0"/>
              <a:t>) = 0.0480 (GW body mass/SVL) + 0.212).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182880"/>
            <a:ext cx="7658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Body condition of male </a:t>
            </a:r>
            <a:r>
              <a:rPr lang="en-US" sz="1900" b="1" i="1" dirty="0" err="1" smtClean="0"/>
              <a:t>Gambelia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wislizenii</a:t>
            </a:r>
            <a:r>
              <a:rPr lang="en-US" sz="1900" b="1" i="1" dirty="0" smtClean="0"/>
              <a:t>  </a:t>
            </a:r>
            <a:r>
              <a:rPr lang="en-US" sz="1900" b="1" dirty="0" smtClean="0"/>
              <a:t>as presumed </a:t>
            </a:r>
          </a:p>
          <a:p>
            <a:pPr algn="ctr"/>
            <a:r>
              <a:rPr lang="en-US" sz="1900" b="1" dirty="0" smtClean="0"/>
              <a:t>function of availability of its primary arthropod prey</a:t>
            </a:r>
            <a:endParaRPr lang="en-US" sz="1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1828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098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01008"/>
              </p:ext>
            </p:extLst>
          </p:nvPr>
        </p:nvGraphicFramePr>
        <p:xfrm>
          <a:off x="1447800" y="990600"/>
          <a:ext cx="6400800" cy="5181799"/>
        </p:xfrm>
        <a:graphic>
          <a:graphicData uri="http://schemas.openxmlformats.org/drawingml/2006/table">
            <a:tbl>
              <a:tblPr firstRow="1" firstCol="1" bandRow="1"/>
              <a:tblGrid>
                <a:gridCol w="1298712"/>
                <a:gridCol w="1020417"/>
                <a:gridCol w="1248531"/>
                <a:gridCol w="839449"/>
                <a:gridCol w="880508"/>
                <a:gridCol w="1113183"/>
              </a:tblGrid>
              <a:tr h="729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Male </a:t>
                      </a: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Gw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Mass/SVL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G-hopper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Counts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G-hopper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May weather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May Max Temps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May Rain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Winter Min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Temps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0.249(5)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13.9(2)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19.9(1)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-2.27(1)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0.275(1)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18.7(1)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20.1(2)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-2.57(2)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0.258(3)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5.1(5)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17(4.5)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22.5(4)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9(4.5)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-4.37(3)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0.212(6)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24.0(6)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-5.02(5)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0.259(2)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5.4(4)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13(3)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20.3(3)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5(3)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-5.34(6)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0.250(4)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5.9(3)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17(4.5)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23.2(5)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9(4.5)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-4.61(4)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0.901*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0.887*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0.890*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0.868*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0.813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94322" y="6433685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Asterisks denote significant correlations at N = 6 and α = 0.05 (</a:t>
            </a:r>
            <a:r>
              <a:rPr lang="en-US" sz="1200" b="1" dirty="0" err="1"/>
              <a:t>r</a:t>
            </a:r>
            <a:r>
              <a:rPr lang="en-US" sz="1200" b="1" baseline="-25000" dirty="0" err="1"/>
              <a:t>s</a:t>
            </a:r>
            <a:r>
              <a:rPr lang="en-US" sz="1200" b="1" dirty="0"/>
              <a:t> &gt; 0.829).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67750"/>
            <a:ext cx="712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Spearman Rank Analysis of factors affecting lizard body condition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99642" y="152400"/>
            <a:ext cx="64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3294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135956"/>
            <a:ext cx="8839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Patterns of Arthropod Abundance in Pitfall Traps 2004-2011</a:t>
            </a:r>
          </a:p>
          <a:p>
            <a:endParaRPr lang="en-US" dirty="0" smtClean="0"/>
          </a:p>
          <a:p>
            <a:r>
              <a:rPr lang="en-US" b="1" dirty="0" smtClean="0"/>
              <a:t>Analysis of Variance*</a:t>
            </a:r>
          </a:p>
          <a:p>
            <a:endParaRPr lang="en-US" b="1" dirty="0" smtClean="0"/>
          </a:p>
          <a:p>
            <a:r>
              <a:rPr lang="en-US" b="1" dirty="0" smtClean="0"/>
              <a:t>Source		Type III SS	</a:t>
            </a:r>
            <a:r>
              <a:rPr lang="en-US" b="1" dirty="0" err="1" smtClean="0"/>
              <a:t>df</a:t>
            </a:r>
            <a:r>
              <a:rPr lang="en-US" b="1" dirty="0" smtClean="0"/>
              <a:t>	Mean Squares	F-ratio	p-value</a:t>
            </a:r>
          </a:p>
          <a:p>
            <a:endParaRPr lang="en-US" b="1" dirty="0" smtClean="0"/>
          </a:p>
          <a:p>
            <a:r>
              <a:rPr lang="en-US" b="1" dirty="0" smtClean="0"/>
              <a:t>Year		357,964.706	7	51,137.815	75.328	0.0001</a:t>
            </a:r>
          </a:p>
          <a:p>
            <a:endParaRPr lang="en-US" b="1" dirty="0" smtClean="0"/>
          </a:p>
          <a:p>
            <a:r>
              <a:rPr lang="en-US" b="1" dirty="0" err="1" smtClean="0"/>
              <a:t>Mesohabitat</a:t>
            </a:r>
            <a:r>
              <a:rPr lang="en-US" b="1" dirty="0" smtClean="0"/>
              <a:t>	31,120.345	2	15,560.172	22.921	0.0001</a:t>
            </a:r>
          </a:p>
          <a:p>
            <a:endParaRPr lang="en-US" b="1" dirty="0" smtClean="0"/>
          </a:p>
          <a:p>
            <a:r>
              <a:rPr lang="en-US" b="1" dirty="0" smtClean="0"/>
              <a:t>Plant Species	10,577.248	1	10,577.248	15.581</a:t>
            </a:r>
            <a:r>
              <a:rPr lang="en-US" b="1" smtClean="0"/>
              <a:t>	0.000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Plant Size		2,503.398	2	1,251.699	1.844	0.159</a:t>
            </a:r>
          </a:p>
          <a:p>
            <a:endParaRPr lang="en-US" b="1" dirty="0" smtClean="0"/>
          </a:p>
          <a:p>
            <a:r>
              <a:rPr lang="en-US" b="1" dirty="0" smtClean="0"/>
              <a:t>Error		494,893.417	729	678.866		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" y="5712023"/>
            <a:ext cx="83085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*Post hoc tests revealed these significant differences in annual abundances:</a:t>
            </a:r>
          </a:p>
          <a:p>
            <a:r>
              <a:rPr lang="en-US" sz="1700" b="1" dirty="0" smtClean="0"/>
              <a:t>			</a:t>
            </a:r>
            <a:r>
              <a:rPr lang="en-US" sz="1700" b="1" i="1" dirty="0" smtClean="0"/>
              <a:t>Higher in 2005, 10, and 11 relative to  2004 and 2006-09</a:t>
            </a:r>
          </a:p>
          <a:p>
            <a:r>
              <a:rPr lang="en-US" sz="1700" b="1" i="1" dirty="0"/>
              <a:t>	</a:t>
            </a:r>
            <a:r>
              <a:rPr lang="en-US" sz="1700" b="1" i="1" dirty="0" smtClean="0"/>
              <a:t>		Rainfall total in both May 2010 &amp; 2011 were about 3.75 cm</a:t>
            </a:r>
            <a:endParaRPr lang="en-US" sz="17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0" y="22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012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66885"/>
              </p:ext>
            </p:extLst>
          </p:nvPr>
        </p:nvGraphicFramePr>
        <p:xfrm>
          <a:off x="762000" y="609600"/>
          <a:ext cx="7620000" cy="581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PW 11.0 Graph" r:id="rId3" imgW="5663880" imgH="4321800" progId="SigmaPlotGraphicObject.10">
                  <p:embed/>
                </p:oleObj>
              </mc:Choice>
              <mc:Fallback>
                <p:oleObj name="SPW 11.0 Graph" r:id="rId3" imgW="5663880" imgH="43218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09600"/>
                        <a:ext cx="7620000" cy="581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58200" y="2667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557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697" y="9144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Trophic interactions in desert systems are presumed to be strongly linked.</a:t>
            </a:r>
          </a:p>
          <a:p>
            <a:endParaRPr lang="en-US" sz="2400" b="1" dirty="0"/>
          </a:p>
          <a:p>
            <a:r>
              <a:rPr lang="en-US" sz="2400" b="1" dirty="0" smtClean="0"/>
              <a:t>It is reasonable to hypothesize that the annual trophic patterns in desert scrub communities are strongly influenced  by annual variation in temperature and precipitation.  That is, bottom-up effects in production, from plants to herbivores to secondary consumers carnivores</a:t>
            </a:r>
            <a:r>
              <a:rPr lang="en-US" sz="2400" b="1" dirty="0"/>
              <a:t> </a:t>
            </a:r>
            <a:r>
              <a:rPr lang="en-US" sz="2400" b="1" dirty="0" smtClean="0"/>
              <a:t>and tertiary consumers (</a:t>
            </a:r>
            <a:r>
              <a:rPr lang="en-US" sz="2400" b="1" dirty="0" err="1" smtClean="0"/>
              <a:t>mesopredators</a:t>
            </a:r>
            <a:r>
              <a:rPr lang="en-US" sz="2400" b="1" dirty="0" smtClean="0"/>
              <a:t> and apex predators) should be evident, commensurate with short term effects of climate.</a:t>
            </a:r>
          </a:p>
          <a:p>
            <a:endParaRPr lang="en-US" sz="2400" b="1" dirty="0"/>
          </a:p>
          <a:p>
            <a:r>
              <a:rPr lang="en-US" sz="2400" b="1" dirty="0" smtClean="0"/>
              <a:t>We tested the foregoing hypothesis by analyses of 1) individual lizard body condition, 2) lizard abundance from year to year, 3) annual productivity of the lizard’s prey, and annual, short-term climatic patterns in temperature and precipitation.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28600"/>
            <a:ext cx="65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68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32380"/>
              </p:ext>
            </p:extLst>
          </p:nvPr>
        </p:nvGraphicFramePr>
        <p:xfrm>
          <a:off x="1119547" y="855662"/>
          <a:ext cx="7399065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SPW 11.0 Graph" r:id="rId3" imgW="5645520" imgH="4230720" progId="SigmaPlotGraphicObject.10">
                  <p:embed/>
                </p:oleObj>
              </mc:Choice>
              <mc:Fallback>
                <p:oleObj name="SPW 11.0 Graph" r:id="rId3" imgW="5645520" imgH="4230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547" y="855662"/>
                        <a:ext cx="7399065" cy="554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5800" y="152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90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Among year patterns of 1yr olds recruited </a:t>
            </a:r>
            <a:br>
              <a:rPr lang="en-US" sz="2800" b="1" dirty="0" smtClean="0"/>
            </a:br>
            <a:r>
              <a:rPr lang="en-US" sz="2800" b="1" dirty="0" smtClean="0"/>
              <a:t>to predator and prey populations </a:t>
            </a:r>
            <a:r>
              <a:rPr lang="en-US" sz="2200" b="1" dirty="0" smtClean="0"/>
              <a:t>(see fig 19)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762000"/>
            <a:ext cx="842772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					</a:t>
            </a:r>
          </a:p>
          <a:p>
            <a:r>
              <a:rPr lang="en-US" dirty="0"/>
              <a:t> </a:t>
            </a:r>
            <a:r>
              <a:rPr lang="en-US" dirty="0" smtClean="0"/>
              <a:t>             #</a:t>
            </a:r>
            <a:r>
              <a:rPr lang="en-US" sz="2000" b="1" dirty="0" smtClean="0"/>
              <a:t>1 </a:t>
            </a:r>
            <a:r>
              <a:rPr lang="en-US" sz="2000" b="1" dirty="0" err="1" smtClean="0"/>
              <a:t>yr</a:t>
            </a:r>
            <a:r>
              <a:rPr lang="en-US" sz="2000" b="1" dirty="0" smtClean="0"/>
              <a:t>     #Older </a:t>
            </a:r>
            <a:r>
              <a:rPr lang="en-US" sz="2000" b="1" dirty="0" err="1" smtClean="0"/>
              <a:t>Gw</a:t>
            </a:r>
            <a:r>
              <a:rPr lang="en-US" sz="2000" b="1" dirty="0"/>
              <a:t> </a:t>
            </a:r>
            <a:r>
              <a:rPr lang="en-US" sz="2000" b="1" dirty="0" smtClean="0"/>
              <a:t>             #1 </a:t>
            </a:r>
            <a:r>
              <a:rPr lang="en-US" sz="2000" b="1" dirty="0" err="1" smtClean="0"/>
              <a:t>yr</a:t>
            </a:r>
            <a:r>
              <a:rPr lang="en-US" sz="2000" b="1" dirty="0" smtClean="0"/>
              <a:t>      #Older At               #1 </a:t>
            </a:r>
            <a:r>
              <a:rPr lang="en-US" sz="2000" b="1" dirty="0" err="1" smtClean="0"/>
              <a:t>yr</a:t>
            </a:r>
            <a:r>
              <a:rPr lang="en-US" sz="2000" b="1" dirty="0" smtClean="0"/>
              <a:t>     #Older </a:t>
            </a:r>
            <a:r>
              <a:rPr lang="en-US" sz="2000" b="1" dirty="0" err="1" smtClean="0"/>
              <a:t>Pp</a:t>
            </a:r>
            <a:endParaRPr lang="en-US" sz="2000" b="1" dirty="0" smtClean="0"/>
          </a:p>
          <a:p>
            <a:endParaRPr lang="en-US" sz="1400" b="1" dirty="0" smtClean="0"/>
          </a:p>
          <a:p>
            <a:r>
              <a:rPr lang="en-US" sz="1900" b="1" dirty="0" smtClean="0"/>
              <a:t>2004	  6	 66		24	75		 8	42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2005	38	115		10	77		17	31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2006	 8	131		 8	41		17	31</a:t>
            </a:r>
          </a:p>
          <a:p>
            <a:endParaRPr lang="en-US" sz="1900" b="1" dirty="0" smtClean="0"/>
          </a:p>
          <a:p>
            <a:r>
              <a:rPr lang="en-US" sz="2000" b="1" dirty="0" smtClean="0"/>
              <a:t>2007</a:t>
            </a:r>
            <a:r>
              <a:rPr lang="en-US" sz="1900" b="1" dirty="0" smtClean="0"/>
              <a:t>	 6	 69		 7	30		18	35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2008	</a:t>
            </a:r>
            <a:r>
              <a:rPr lang="en-US" sz="2000" b="1" dirty="0" smtClean="0"/>
              <a:t> 1</a:t>
            </a:r>
            <a:r>
              <a:rPr lang="en-US" sz="1900" b="1" dirty="0" smtClean="0"/>
              <a:t>	104		</a:t>
            </a:r>
            <a:r>
              <a:rPr lang="en-US" sz="2000" b="1" dirty="0" smtClean="0"/>
              <a:t> 1</a:t>
            </a:r>
            <a:r>
              <a:rPr lang="en-US" sz="1900" b="1" dirty="0" smtClean="0"/>
              <a:t>	64		</a:t>
            </a:r>
            <a:r>
              <a:rPr lang="en-US" sz="2000" b="1" dirty="0" smtClean="0"/>
              <a:t> 3</a:t>
            </a:r>
            <a:r>
              <a:rPr lang="en-US" sz="1900" b="1" dirty="0" smtClean="0"/>
              <a:t>	43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2009	 4	 79		 5	37		13	45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2010	24	101		 8	97		21	27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2011	19	 85		 7	70		24	31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              14% /</a:t>
            </a:r>
            <a:r>
              <a:rPr lang="en-US" sz="1900" b="1" dirty="0" err="1" smtClean="0"/>
              <a:t>yr</a:t>
            </a:r>
            <a:r>
              <a:rPr lang="en-US" sz="1900" b="1" dirty="0" smtClean="0"/>
              <a:t>		             14%/</a:t>
            </a:r>
            <a:r>
              <a:rPr lang="en-US" sz="1900" b="1" dirty="0" err="1" smtClean="0"/>
              <a:t>yr</a:t>
            </a:r>
            <a:r>
              <a:rPr lang="en-US" sz="1900" b="1" dirty="0" smtClean="0"/>
              <a:t>		             42%/</a:t>
            </a:r>
            <a:r>
              <a:rPr lang="en-US" sz="1900" b="1" dirty="0" err="1" smtClean="0"/>
              <a:t>yr</a:t>
            </a:r>
            <a:r>
              <a:rPr lang="en-US" sz="1900" b="1" dirty="0" smtClean="0"/>
              <a:t>	</a:t>
            </a:r>
            <a:endParaRPr lang="en-US" sz="19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3693572"/>
            <a:ext cx="304800" cy="264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0" y="152400"/>
            <a:ext cx="65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359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058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Short term climatic extremes in both the inactivity season and activity season may have a direct effect on arthropod prey abundance.</a:t>
            </a:r>
          </a:p>
          <a:p>
            <a:endParaRPr lang="en-US" b="1" dirty="0"/>
          </a:p>
          <a:p>
            <a:r>
              <a:rPr lang="en-US" b="1" dirty="0" smtClean="0"/>
              <a:t>Short term climatic variation in temperature and rainfall results in similar temporal variation of productivity at the lower trophic levels.</a:t>
            </a:r>
          </a:p>
          <a:p>
            <a:endParaRPr lang="en-US" b="1" dirty="0"/>
          </a:p>
          <a:p>
            <a:r>
              <a:rPr lang="en-US" b="1" dirty="0" smtClean="0"/>
              <a:t> Productivity at the lower trophic levels affect productivity at higher trophic levels.</a:t>
            </a:r>
          </a:p>
          <a:p>
            <a:endParaRPr lang="en-US" b="1" dirty="0"/>
          </a:p>
          <a:p>
            <a:r>
              <a:rPr lang="en-US" b="1" dirty="0" smtClean="0"/>
              <a:t>Higher temperatures during daily and seasonal activity periods may have debilitating energetic consequences for </a:t>
            </a:r>
            <a:r>
              <a:rPr lang="en-US" b="1" dirty="0" err="1" smtClean="0"/>
              <a:t>mesopredators</a:t>
            </a:r>
            <a:r>
              <a:rPr lang="en-US" b="1" dirty="0" smtClean="0"/>
              <a:t> and apex predators in seasonal environments, particularly if precipitation is low and the bottom-up trophic energy flow is slowed. </a:t>
            </a:r>
          </a:p>
          <a:p>
            <a:endParaRPr lang="en-US" b="1" dirty="0"/>
          </a:p>
          <a:p>
            <a:r>
              <a:rPr lang="en-US" b="1" dirty="0" smtClean="0"/>
              <a:t>More detailed and integrative analyses of the population dynamic patterns of the </a:t>
            </a:r>
            <a:r>
              <a:rPr lang="en-US" b="1" dirty="0" err="1" smtClean="0"/>
              <a:t>mesopredator</a:t>
            </a:r>
            <a:r>
              <a:rPr lang="en-US" b="1" dirty="0" smtClean="0"/>
              <a:t>, its vertebrate prey, and their prey may provide further insights to desert trophic interactions. </a:t>
            </a:r>
          </a:p>
          <a:p>
            <a:endParaRPr lang="en-US" b="1" dirty="0"/>
          </a:p>
          <a:p>
            <a:r>
              <a:rPr lang="en-US" b="1" dirty="0" smtClean="0"/>
              <a:t>See the last figure (panel 23) for summary of the interactions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2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428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511850"/>
            <a:ext cx="6934200" cy="652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8868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Flowchart of hypothesized </a:t>
            </a:r>
            <a:r>
              <a:rPr lang="en-US" b="1" dirty="0" smtClean="0"/>
              <a:t>and </a:t>
            </a:r>
            <a:r>
              <a:rPr lang="en-US" b="1" dirty="0"/>
              <a:t>observed </a:t>
            </a:r>
            <a:r>
              <a:rPr lang="en-US" b="1" dirty="0" smtClean="0"/>
              <a:t>abiotic </a:t>
            </a:r>
            <a:r>
              <a:rPr lang="en-US" b="1" dirty="0"/>
              <a:t>and biotic </a:t>
            </a:r>
            <a:endParaRPr lang="en-US" b="1" dirty="0" smtClean="0"/>
          </a:p>
          <a:p>
            <a:pPr algn="ctr"/>
            <a:r>
              <a:rPr lang="en-US" b="1" dirty="0" smtClean="0"/>
              <a:t>trophic </a:t>
            </a:r>
            <a:r>
              <a:rPr lang="en-US" b="1" dirty="0"/>
              <a:t>interactions in the Alvord Basin desert scrub. 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10400" y="2804160"/>
            <a:ext cx="16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Arrow size denotes relative strength of observed effects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18868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448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Subject Animals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Apex, </a:t>
            </a:r>
            <a:r>
              <a:rPr lang="en-US" dirty="0" err="1" smtClean="0"/>
              <a:t>mesopredator</a:t>
            </a:r>
            <a:r>
              <a:rPr lang="en-US" dirty="0" smtClean="0"/>
              <a:t> as “Tertiary” consumer*:</a:t>
            </a:r>
          </a:p>
          <a:p>
            <a:pPr lvl="1"/>
            <a:r>
              <a:rPr lang="en-US" dirty="0" smtClean="0"/>
              <a:t>Leopard Lizard, </a:t>
            </a:r>
            <a:r>
              <a:rPr lang="en-US" i="1" dirty="0" err="1" smtClean="0"/>
              <a:t>Gambelia</a:t>
            </a:r>
            <a:r>
              <a:rPr lang="en-US" i="1" dirty="0" smtClean="0"/>
              <a:t> </a:t>
            </a:r>
            <a:r>
              <a:rPr lang="en-US" i="1" dirty="0" err="1" smtClean="0"/>
              <a:t>wislizenii</a:t>
            </a:r>
            <a:endParaRPr lang="en-US" i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Insectivores as “Secondary” consumers*:</a:t>
            </a:r>
          </a:p>
          <a:p>
            <a:pPr lvl="1"/>
            <a:r>
              <a:rPr lang="en-US" dirty="0" smtClean="0"/>
              <a:t>Western Whiptail Lizard, </a:t>
            </a:r>
            <a:r>
              <a:rPr lang="en-US" i="1" dirty="0" err="1" smtClean="0"/>
              <a:t>Aspidoscelis</a:t>
            </a:r>
            <a:r>
              <a:rPr lang="en-US" i="1" dirty="0" smtClean="0"/>
              <a:t> </a:t>
            </a:r>
            <a:r>
              <a:rPr lang="en-US" i="1" dirty="0" err="1" smtClean="0"/>
              <a:t>tigris</a:t>
            </a:r>
            <a:endParaRPr lang="en-US" i="1" dirty="0" smtClean="0"/>
          </a:p>
          <a:p>
            <a:pPr lvl="1"/>
            <a:r>
              <a:rPr lang="en-US" dirty="0" smtClean="0"/>
              <a:t>Desert Horned Lizard, </a:t>
            </a:r>
            <a:r>
              <a:rPr lang="en-US" i="1" dirty="0" err="1" smtClean="0"/>
              <a:t>Phrynosoma</a:t>
            </a:r>
            <a:r>
              <a:rPr lang="en-US" i="1" dirty="0" smtClean="0"/>
              <a:t> </a:t>
            </a:r>
            <a:r>
              <a:rPr lang="en-US" i="1" dirty="0" err="1" smtClean="0"/>
              <a:t>platyrhinos</a:t>
            </a:r>
            <a:endParaRPr lang="en-US" i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Insects as “primary” consumers*:</a:t>
            </a:r>
          </a:p>
          <a:p>
            <a:pPr lvl="1"/>
            <a:r>
              <a:rPr lang="en-US" dirty="0" smtClean="0"/>
              <a:t>Grasshoppers, cicadas, termites, ants, and more</a:t>
            </a:r>
          </a:p>
          <a:p>
            <a:pPr marL="914400" lvl="2" indent="0">
              <a:buNone/>
            </a:pPr>
            <a:r>
              <a:rPr lang="en-US" dirty="0" smtClean="0"/>
              <a:t>*obviously, trophic levels are mixed for many animals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3038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621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 descr="N:\AlvordNew\AlvordBasinPhotosFromRAA\IMG_2272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2501" r="12083" b="19376"/>
          <a:stretch>
            <a:fillRect/>
          </a:stretch>
        </p:blipFill>
        <p:spPr bwMode="auto">
          <a:xfrm>
            <a:off x="304800" y="106680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582751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Male leopard lizard,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Gambelia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wislizenii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in classic ambush predation pose. 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It eats large arthropods, especially grasshoppers, and other lizards.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30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18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Alvord Files Updated June 2011\AlvordBasinPhotosFromRAA\IMG_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" y="76050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 descr="100_024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8" y="4038600"/>
            <a:ext cx="35194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ICT0060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>
            <a:fillRect/>
          </a:stretch>
        </p:blipFill>
        <p:spPr bwMode="auto">
          <a:xfrm>
            <a:off x="4742212" y="4094232"/>
            <a:ext cx="3581400" cy="24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Alvord2006Digital 098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t="18494" r="24658" b="30821"/>
          <a:stretch>
            <a:fillRect/>
          </a:stretch>
        </p:blipFill>
        <p:spPr bwMode="auto">
          <a:xfrm>
            <a:off x="4726179" y="745337"/>
            <a:ext cx="3613465" cy="24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5117" y="3322320"/>
            <a:ext cx="656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Prey of the leopard lizard,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Gambelia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wislizenii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422" y="4038597"/>
            <a:ext cx="244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Western whiptail lizard </a:t>
            </a:r>
          </a:p>
          <a:p>
            <a:r>
              <a:rPr lang="en-US" b="1" i="1" dirty="0" err="1" smtClean="0">
                <a:solidFill>
                  <a:srgbClr val="FFFF00"/>
                </a:solidFill>
              </a:rPr>
              <a:t>Aspidoscelis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tigris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4461" y="4048512"/>
            <a:ext cx="25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Desert horned lizard </a:t>
            </a:r>
          </a:p>
          <a:p>
            <a:pPr algn="ctr"/>
            <a:r>
              <a:rPr lang="en-US" b="1" i="1" dirty="0" err="1" smtClean="0">
                <a:solidFill>
                  <a:srgbClr val="FFFF00"/>
                </a:solidFill>
              </a:rPr>
              <a:t>Phrynosoma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platyrhinos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16" y="2667000"/>
            <a:ext cx="27796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chemeClr val="bg1"/>
                </a:solidFill>
              </a:rPr>
              <a:t>Grasshoppers in the open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452" y="745337"/>
            <a:ext cx="23532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Grasshoppers on foliage</a:t>
            </a:r>
            <a:endParaRPr lang="en-US" sz="1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98841"/>
            <a:ext cx="43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824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4" r="17976" b="18855"/>
          <a:stretch>
            <a:fillRect/>
          </a:stretch>
        </p:blipFill>
        <p:spPr bwMode="auto">
          <a:xfrm>
            <a:off x="914400" y="1143000"/>
            <a:ext cx="7348309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8639" y="5791200"/>
            <a:ext cx="5204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Marked female </a:t>
            </a:r>
            <a:r>
              <a:rPr lang="en-US" sz="2200" b="1" i="1" dirty="0" err="1" smtClean="0">
                <a:solidFill>
                  <a:schemeClr val="bg1"/>
                </a:solidFill>
              </a:rPr>
              <a:t>Gambelia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</a:rPr>
              <a:t>wislizenii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eating  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western whiptail lizard, </a:t>
            </a:r>
            <a:r>
              <a:rPr lang="en-US" sz="2200" b="1" i="1" dirty="0" err="1" smtClean="0">
                <a:solidFill>
                  <a:schemeClr val="bg1"/>
                </a:solidFill>
              </a:rPr>
              <a:t>Aspidoscelis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</a:rPr>
              <a:t>tigris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2709" y="457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832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8674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Alvord Basin, Harney Co, OR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BLM administered public land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Great Basin desert scrub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20% cover by perennial vegetation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Mix of sandy flats, dunes, and hardpan </a:t>
            </a:r>
            <a:r>
              <a:rPr lang="en-US" b="1" dirty="0" err="1" smtClean="0"/>
              <a:t>mesohabitats</a:t>
            </a:r>
            <a:endParaRPr lang="en-US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Dominant perennial shrubs:</a:t>
            </a:r>
          </a:p>
          <a:p>
            <a:pPr lvl="2"/>
            <a:r>
              <a:rPr lang="en-US" b="1" dirty="0" smtClean="0"/>
              <a:t>Basin big sage, Artemisia </a:t>
            </a:r>
            <a:r>
              <a:rPr lang="en-US" b="1" dirty="0" err="1" smtClean="0"/>
              <a:t>tridentata</a:t>
            </a:r>
            <a:endParaRPr lang="en-US" b="1" dirty="0" smtClean="0"/>
          </a:p>
          <a:p>
            <a:pPr lvl="2"/>
            <a:r>
              <a:rPr lang="en-US" b="1" dirty="0" smtClean="0"/>
              <a:t>Greasewood, </a:t>
            </a:r>
            <a:r>
              <a:rPr lang="en-US" b="1" dirty="0" err="1" smtClean="0"/>
              <a:t>Sarcobatus</a:t>
            </a:r>
            <a:r>
              <a:rPr lang="en-US" b="1" dirty="0" smtClean="0"/>
              <a:t> </a:t>
            </a:r>
            <a:r>
              <a:rPr lang="en-US" b="1" dirty="0" err="1" smtClean="0"/>
              <a:t>vermiculatus</a:t>
            </a:r>
            <a:endParaRPr lang="en-US" b="1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7240" y="304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12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Alvord Files Updated June 2011\AlvordBasinPhotosFromRAA\IMG_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6140669"/>
            <a:ext cx="88996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 plot, view northward of Alvord Basin, with </a:t>
            </a:r>
            <a:r>
              <a:rPr lang="en-US" b="1" dirty="0" err="1" smtClean="0">
                <a:solidFill>
                  <a:schemeClr val="bg1"/>
                </a:solidFill>
              </a:rPr>
              <a:t>Steens</a:t>
            </a:r>
            <a:r>
              <a:rPr lang="en-US" b="1" dirty="0" smtClean="0">
                <a:solidFill>
                  <a:schemeClr val="bg1"/>
                </a:solidFill>
              </a:rPr>
              <a:t> Mountain, June 2011.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note the extensive </a:t>
            </a:r>
            <a:r>
              <a:rPr lang="en-US" sz="1600" dirty="0" err="1" smtClean="0">
                <a:solidFill>
                  <a:schemeClr val="bg1"/>
                </a:solidFill>
              </a:rPr>
              <a:t>cheatgrass</a:t>
            </a:r>
            <a:r>
              <a:rPr lang="en-US" sz="1600" dirty="0" smtClean="0">
                <a:solidFill>
                  <a:schemeClr val="bg1"/>
                </a:solidFill>
              </a:rPr>
              <a:t> in foreground)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0" y="30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528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836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Research period ~June 25 to July 16, 2003-2011</a:t>
            </a:r>
          </a:p>
          <a:p>
            <a:endParaRPr lang="en-US" b="1" dirty="0" smtClean="0"/>
          </a:p>
          <a:p>
            <a:r>
              <a:rPr lang="en-US" b="1" dirty="0" smtClean="0"/>
              <a:t>Standard plot surveys for grasshoppers</a:t>
            </a:r>
          </a:p>
          <a:p>
            <a:endParaRPr lang="en-US" b="1" dirty="0" smtClean="0"/>
          </a:p>
          <a:p>
            <a:r>
              <a:rPr lang="en-US" b="1" dirty="0" smtClean="0"/>
              <a:t>Standardized annual pitfall trapping</a:t>
            </a:r>
          </a:p>
          <a:p>
            <a:endParaRPr lang="en-US" b="1" dirty="0" smtClean="0"/>
          </a:p>
          <a:p>
            <a:r>
              <a:rPr lang="en-US" b="1" dirty="0" smtClean="0"/>
              <a:t>Annual census of lizards on a 4 ha core plot</a:t>
            </a:r>
          </a:p>
          <a:p>
            <a:endParaRPr lang="en-US" b="1" dirty="0" smtClean="0"/>
          </a:p>
          <a:p>
            <a:r>
              <a:rPr lang="en-US" b="1" dirty="0" smtClean="0"/>
              <a:t>Capture-mark-release of more lizards near plot  </a:t>
            </a:r>
          </a:p>
          <a:p>
            <a:endParaRPr lang="en-US" b="1" dirty="0" smtClean="0"/>
          </a:p>
          <a:p>
            <a:r>
              <a:rPr lang="en-US" b="1" dirty="0" smtClean="0"/>
              <a:t>Weather records in the field, greatly buttressed from weather station in nearby Fields, OR, compiled by the DRI, under auspices of WRCC. 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2030" y="247412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177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1162</Words>
  <Application>Microsoft Office PowerPoint</Application>
  <PresentationFormat>On-screen Show (4:3)</PresentationFormat>
  <Paragraphs>279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SPW 11.0 Graph</vt:lpstr>
      <vt:lpstr>Production in a desert lizard  as a consequence of  prey availability  and  annual variation in climate</vt:lpstr>
      <vt:lpstr>Introduction</vt:lpstr>
      <vt:lpstr>Subject Animals</vt:lpstr>
      <vt:lpstr>PowerPoint Presentation</vt:lpstr>
      <vt:lpstr>PowerPoint Presentation</vt:lpstr>
      <vt:lpstr>PowerPoint Presentation</vt:lpstr>
      <vt:lpstr>Research Site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Among year patterns of 1yr olds recruited  to predator and prey populations (see fig 19)</vt:lpstr>
      <vt:lpstr>Conclusions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rolohu</dc:creator>
  <cp:lastModifiedBy>Helpful Reviewer </cp:lastModifiedBy>
  <cp:revision>43</cp:revision>
  <cp:lastPrinted>2012-01-03T02:31:10Z</cp:lastPrinted>
  <dcterms:created xsi:type="dcterms:W3CDTF">2012-01-02T16:51:38Z</dcterms:created>
  <dcterms:modified xsi:type="dcterms:W3CDTF">2012-05-25T00:42:23Z</dcterms:modified>
</cp:coreProperties>
</file>